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7" r:id="rId2"/>
    <p:sldId id="275" r:id="rId3"/>
    <p:sldId id="298" r:id="rId4"/>
    <p:sldId id="256" r:id="rId5"/>
    <p:sldId id="299" r:id="rId6"/>
    <p:sldId id="258" r:id="rId7"/>
    <p:sldId id="300" r:id="rId8"/>
    <p:sldId id="257" r:id="rId9"/>
    <p:sldId id="259" r:id="rId10"/>
    <p:sldId id="263" r:id="rId11"/>
    <p:sldId id="301" r:id="rId12"/>
    <p:sldId id="260" r:id="rId13"/>
    <p:sldId id="302" r:id="rId14"/>
    <p:sldId id="308" r:id="rId15"/>
    <p:sldId id="304" r:id="rId16"/>
    <p:sldId id="311" r:id="rId17"/>
    <p:sldId id="320" r:id="rId18"/>
    <p:sldId id="315" r:id="rId19"/>
    <p:sldId id="265" r:id="rId20"/>
    <p:sldId id="264" r:id="rId21"/>
    <p:sldId id="316" r:id="rId22"/>
    <p:sldId id="317" r:id="rId23"/>
    <p:sldId id="314" r:id="rId24"/>
    <p:sldId id="266" r:id="rId25"/>
    <p:sldId id="296" r:id="rId26"/>
    <p:sldId id="313" r:id="rId27"/>
    <p:sldId id="318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57E38-A582-994C-AD3A-25782BBC6D86}" v="1757" dt="2023-09-10T15:51:43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feed-my.sharepoint.com/personal/toyama_mfeed_ad_jp/Documents/projects/apnic-blog-2023/v4-v6-rat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feed-my.sharepoint.com/personal/toyama_mfeed_ad_jp/Documents/projects/apix-apnic56/Copy%20of%20ixp-jp-as-lists-peeringd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mfeed-my.sharepoint.com/personal/toyama_mfeed_ad_jp/Documents/projects/apix-apnic56/Copy%20of%20ixp-jp-as-lists-peeringdb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feed-my.sharepoint.com/personal/toyama_mfeed_ad_jp/Documents/projects/apix-apnic56/Copy%20of%20ixp-jp-as-lists-peeringd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'kentik-export-data-768f5c239189'!$F$1</c:f>
              <c:strCache>
                <c:ptCount val="1"/>
                <c:pt idx="0">
                  <c:v>Average bits/s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33-7245-8878-7CE2BD9B1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33-7245-8878-7CE2BD9B19EA}"/>
              </c:ext>
            </c:extLst>
          </c:dPt>
          <c:dLbls>
            <c:dLbl>
              <c:idx val="0"/>
              <c:layout>
                <c:manualLayout>
                  <c:x val="0.18683827411092027"/>
                  <c:y val="-2.853067047075710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03522859925796"/>
                      <c:h val="0.145506419400855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33-7245-8878-7CE2BD9B19EA}"/>
                </c:ext>
              </c:extLst>
            </c:dLbl>
            <c:dLbl>
              <c:idx val="1"/>
              <c:layout>
                <c:manualLayout>
                  <c:x val="-0.13975448536355051"/>
                  <c:y val="-3.13837375178316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33-7245-8878-7CE2BD9B1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'kentik-export-data-768f5c239189'!$A$2:$A$3</c:f>
              <c:strCache>
                <c:ptCount val="2"/>
                <c:pt idx="0">
                  <c:v>IPv4</c:v>
                </c:pt>
                <c:pt idx="1">
                  <c:v>IPv6</c:v>
                </c:pt>
              </c:strCache>
            </c:strRef>
          </c:cat>
          <c:val>
            <c:numRef>
              <c:f>'kentik-export-data-768f5c239189'!$F$2:$F$3</c:f>
              <c:numCache>
                <c:formatCode>0.0%</c:formatCode>
                <c:ptCount val="2"/>
                <c:pt idx="0">
                  <c:v>0.75789863222714948</c:v>
                </c:pt>
                <c:pt idx="1">
                  <c:v>0.24210136777285046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33-7245-8878-7CE2BD9B1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International</a:t>
            </a:r>
          </a:p>
        </c:rich>
      </c:tx>
      <c:layout>
        <c:manualLayout>
          <c:xMode val="edge"/>
          <c:yMode val="edge"/>
          <c:x val="0.37479855643044618"/>
          <c:y val="0.50462962962962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P"/>
        </a:p>
      </c:txPr>
    </c:title>
    <c:autoTitleDeleted val="0"/>
    <c:plotArea>
      <c:layout/>
      <c:doughnutChart>
        <c:varyColors val="1"/>
        <c:ser>
          <c:idx val="1"/>
          <c:order val="0"/>
          <c:tx>
            <c:strRef>
              <c:f>'[Copy of ixp-jp-as-lists-peeringdb.xlsx]int-dom-ratio-(2)'!$A$3</c:f>
              <c:strCache>
                <c:ptCount val="1"/>
                <c:pt idx="0">
                  <c:v>Non-JP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35-8446-98C0-82CD7F859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35-8446-98C0-82CD7F859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35-8446-98C0-82CD7F859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35-8446-98C0-82CD7F8597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35-8446-98C0-82CD7F8597C5}"/>
              </c:ext>
            </c:extLst>
          </c:dPt>
          <c:dLbls>
            <c:dLbl>
              <c:idx val="0"/>
              <c:layout>
                <c:manualLayout>
                  <c:x val="0.22500000000000001"/>
                  <c:y val="-0.106481299212598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9444444444446"/>
                      <c:h val="0.25124999999999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35-8446-98C0-82CD7F8597C5}"/>
                </c:ext>
              </c:extLst>
            </c:dLbl>
            <c:dLbl>
              <c:idx val="1"/>
              <c:layout>
                <c:manualLayout>
                  <c:x val="0.15833333333333344"/>
                  <c:y val="8.79629629629628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35-8446-98C0-82CD7F8597C5}"/>
                </c:ext>
              </c:extLst>
            </c:dLbl>
            <c:dLbl>
              <c:idx val="2"/>
              <c:layout>
                <c:manualLayout>
                  <c:x val="-0.22777777777777775"/>
                  <c:y val="2.31481481481481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35-8446-98C0-82CD7F8597C5}"/>
                </c:ext>
              </c:extLst>
            </c:dLbl>
            <c:dLbl>
              <c:idx val="3"/>
              <c:layout>
                <c:manualLayout>
                  <c:x val="-0.16666666666666666"/>
                  <c:y val="-0.120370370370370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35-8446-98C0-82CD7F8597C5}"/>
                </c:ext>
              </c:extLst>
            </c:dLbl>
            <c:dLbl>
              <c:idx val="4"/>
              <c:layout>
                <c:manualLayout>
                  <c:x val="-0.1388888888888889"/>
                  <c:y val="-6.48148148148148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35-8446-98C0-82CD7F859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'[Copy of ixp-jp-as-lists-peeringdb.xlsx]int-dom-ratio-(2)'!$B$1:$F$1</c:f>
              <c:strCache>
                <c:ptCount val="5"/>
                <c:pt idx="0">
                  <c:v>Cable/DSL/ISP</c:v>
                </c:pt>
                <c:pt idx="1">
                  <c:v>NSP</c:v>
                </c:pt>
                <c:pt idx="2">
                  <c:v>Enterprise</c:v>
                </c:pt>
                <c:pt idx="3">
                  <c:v>Content</c:v>
                </c:pt>
                <c:pt idx="4">
                  <c:v>Others</c:v>
                </c:pt>
              </c:strCache>
            </c:strRef>
          </c:cat>
          <c:val>
            <c:numRef>
              <c:f>'[Copy of ixp-jp-as-lists-peeringdb.xlsx]int-dom-ratio-(2)'!$B$3:$F$3</c:f>
              <c:numCache>
                <c:formatCode>General</c:formatCode>
                <c:ptCount val="5"/>
                <c:pt idx="0">
                  <c:v>40</c:v>
                </c:pt>
                <c:pt idx="1">
                  <c:v>74</c:v>
                </c:pt>
                <c:pt idx="2">
                  <c:v>15</c:v>
                </c:pt>
                <c:pt idx="3">
                  <c:v>82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35-8446-98C0-82CD7F859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Domestic</a:t>
            </a:r>
          </a:p>
        </c:rich>
      </c:tx>
      <c:layout>
        <c:manualLayout>
          <c:xMode val="edge"/>
          <c:yMode val="edge"/>
          <c:x val="0.40708333333333341"/>
          <c:y val="0.509259259259259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'[Copy of ixp-jp-as-lists-peeringdb.xlsx]int-dom-ratio-(2)'!$A$2</c:f>
              <c:strCache>
                <c:ptCount val="1"/>
                <c:pt idx="0">
                  <c:v>JP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5D-5040-9DE7-49AF59F732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5D-5040-9DE7-49AF59F732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5D-5040-9DE7-49AF59F732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5D-5040-9DE7-49AF59F732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5D-5040-9DE7-49AF59F732DA}"/>
              </c:ext>
            </c:extLst>
          </c:dPt>
          <c:dLbls>
            <c:dLbl>
              <c:idx val="0"/>
              <c:layout>
                <c:manualLayout>
                  <c:x val="0.15"/>
                  <c:y val="-0.324074074074074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5D-5040-9DE7-49AF59F732DA}"/>
                </c:ext>
              </c:extLst>
            </c:dLbl>
            <c:dLbl>
              <c:idx val="1"/>
              <c:layout>
                <c:manualLayout>
                  <c:x val="0.33333333333333331"/>
                  <c:y val="3.24074074074074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5D-5040-9DE7-49AF59F732DA}"/>
                </c:ext>
              </c:extLst>
            </c:dLbl>
            <c:dLbl>
              <c:idx val="2"/>
              <c:layout>
                <c:manualLayout>
                  <c:x val="-0.2"/>
                  <c:y val="-4.629629629629714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5D-5040-9DE7-49AF59F732DA}"/>
                </c:ext>
              </c:extLst>
            </c:dLbl>
            <c:dLbl>
              <c:idx val="3"/>
              <c:layout>
                <c:manualLayout>
                  <c:x val="-0.1388888888888889"/>
                  <c:y val="-1.38888888888888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5D-5040-9DE7-49AF59F732DA}"/>
                </c:ext>
              </c:extLst>
            </c:dLbl>
            <c:dLbl>
              <c:idx val="4"/>
              <c:layout>
                <c:manualLayout>
                  <c:x val="-0.17222222222222222"/>
                  <c:y val="-0.106481481481481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5D-5040-9DE7-49AF59F73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'[Copy of ixp-jp-as-lists-peeringdb.xlsx]int-dom-ratio-(2)'!$B$1:$F$1</c:f>
              <c:strCache>
                <c:ptCount val="5"/>
                <c:pt idx="0">
                  <c:v>Cable/DSL/ISP</c:v>
                </c:pt>
                <c:pt idx="1">
                  <c:v>NSP</c:v>
                </c:pt>
                <c:pt idx="2">
                  <c:v>Enterprise</c:v>
                </c:pt>
                <c:pt idx="3">
                  <c:v>Content</c:v>
                </c:pt>
                <c:pt idx="4">
                  <c:v>Others</c:v>
                </c:pt>
              </c:strCache>
            </c:strRef>
          </c:cat>
          <c:val>
            <c:numRef>
              <c:f>'[Copy of ixp-jp-as-lists-peeringdb.xlsx]int-dom-ratio-(2)'!$B$2:$F$2</c:f>
              <c:numCache>
                <c:formatCode>General</c:formatCode>
                <c:ptCount val="5"/>
                <c:pt idx="0">
                  <c:v>123</c:v>
                </c:pt>
                <c:pt idx="1">
                  <c:v>50</c:v>
                </c:pt>
                <c:pt idx="2">
                  <c:v>12</c:v>
                </c:pt>
                <c:pt idx="3">
                  <c:v>47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5D-5040-9DE7-49AF59F73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'[Copy of ixp-jp-as-lists-peeringdb.xlsx]int-dom-ratio-(2)'!$G$1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9C-1A43-8E08-EB62B5524787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9C-1A43-8E08-EB62B5524787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-6.48148148148148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9C-1A43-8E08-EB62B5524787}"/>
                </c:ext>
              </c:extLst>
            </c:dLbl>
            <c:dLbl>
              <c:idx val="1"/>
              <c:layout>
                <c:manualLayout>
                  <c:x val="-5.5555555555555558E-3"/>
                  <c:y val="4.62962962962962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9C-1A43-8E08-EB62B5524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'[Copy of ixp-jp-as-lists-peeringdb.xlsx]int-dom-ratio-(2)'!$G$2:$G$3</c:f>
              <c:numCache>
                <c:formatCode>General</c:formatCode>
                <c:ptCount val="2"/>
                <c:pt idx="0">
                  <c:v>263</c:v>
                </c:pt>
                <c:pt idx="1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9C-1A43-8E08-EB62B5524787}"/>
            </c:ext>
          </c:extLst>
        </c:ser>
        <c:ser>
          <c:idx val="1"/>
          <c:order val="1"/>
          <c:tx>
            <c:strRef>
              <c:f>'[Copy of ixp-jp-as-lists-peeringdb.xlsx]int-dom-ratio-(2)'!$A$3</c:f>
              <c:strCache>
                <c:ptCount val="1"/>
                <c:pt idx="0">
                  <c:v>Non-JP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E9C-1A43-8E08-EB62B5524787}"/>
              </c:ext>
            </c:extLst>
          </c:dPt>
          <c:val>
            <c:numRef>
              <c:f>'[Copy of ixp-jp-as-lists-peeringdb.xlsx]int-dom-ratio-(2)'!$G$3</c:f>
              <c:numCache>
                <c:formatCode>General</c:formatCode>
                <c:ptCount val="1"/>
                <c:pt idx="0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9C-1A43-8E08-EB62B5524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CF70-44F7-5547-9162-AEE4E0ECAFE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5DFC-A91A-DB45-9E07-A5855CB47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29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88C84-17FA-C549-BA8C-1881A833B3F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19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55DAF34-0DFB-BB8D-1931-0411615A12A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211" y="20837"/>
            <a:ext cx="928224" cy="5258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9AF81F-4BFA-BD40-35AE-801C71B1EA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5" y="29150"/>
            <a:ext cx="882697" cy="5258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Verdana" panose="020B0604030504040204" pitchFamily="34" charset="0"/>
          <a:ea typeface="+mj-ea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47CB82-2B27-49B5-8D6A-A6500A2FA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/>
              <a:t>Internet Landscape of Japan</a:t>
            </a:r>
            <a:br>
              <a:rPr kumimoji="1" lang="en-US" altLang="ja-JP" sz="4000"/>
            </a:br>
            <a:r>
              <a:rPr kumimoji="1" lang="en-US" altLang="ja-JP" sz="4000"/>
              <a:t>-- from IXP perspective --</a:t>
            </a:r>
            <a:endParaRPr kumimoji="1" lang="ja-JP" altLang="en-US" sz="40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F95D2D-DFDF-1D96-F818-4BC5339FE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z="3200"/>
              <a:t>Katsuyasu Toyama</a:t>
            </a:r>
          </a:p>
          <a:p>
            <a:r>
              <a:rPr kumimoji="1" lang="en-US" altLang="ja-JP"/>
              <a:t>Chairperson, the APIX association</a:t>
            </a:r>
          </a:p>
          <a:p>
            <a:r>
              <a:rPr kumimoji="1" lang="en-US" altLang="ja-JP"/>
              <a:t>COO, JPNAP by Internet </a:t>
            </a:r>
            <a:r>
              <a:rPr kumimoji="1" lang="en-US" altLang="ja-JP" err="1"/>
              <a:t>Multifeed</a:t>
            </a:r>
            <a:r>
              <a:rPr kumimoji="1" lang="en-US" altLang="ja-JP"/>
              <a:t> Co.</a:t>
            </a:r>
          </a:p>
        </p:txBody>
      </p:sp>
    </p:spTree>
    <p:extLst>
      <p:ext uri="{BB962C8B-B14F-4D97-AF65-F5344CB8AC3E}">
        <p14:creationId xmlns:p14="http://schemas.microsoft.com/office/powerpoint/2010/main" val="282878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70A910DD-EF5A-0D3F-55F6-FDB276DDE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454458"/>
              </p:ext>
            </p:extLst>
          </p:nvPr>
        </p:nvGraphicFramePr>
        <p:xfrm>
          <a:off x="2733675" y="1466215"/>
          <a:ext cx="6724650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841E19-1B80-21D9-AC30-CAF95ABD3876}"/>
              </a:ext>
            </a:extLst>
          </p:cNvPr>
          <p:cNvSpPr txBox="1"/>
          <p:nvPr/>
        </p:nvSpPr>
        <p:spPr>
          <a:xfrm>
            <a:off x="4216319" y="6056064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latin typeface="Helvetica" pitchFamily="2" charset="0"/>
              </a:rPr>
              <a:t>Comparing average bit/s</a:t>
            </a:r>
            <a:endParaRPr kumimoji="1" lang="ja-JP" altLang="en-US" sz="2400" b="1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5BD2D-BDDC-1A15-52FA-78FB5C35C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552" y="3228816"/>
            <a:ext cx="1973766" cy="10184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B8B7A2-15D0-0B19-26F0-681F6404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b="1" dirty="0">
                <a:latin typeface="Helvetica" pitchFamily="2" charset="0"/>
              </a:rPr>
              <a:t>IPv6/IPv4 ratio at JPNAP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9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25">
            <a:extLst>
              <a:ext uri="{FF2B5EF4-FFF2-40B4-BE49-F238E27FC236}">
                <a16:creationId xmlns:a16="http://schemas.microsoft.com/office/drawing/2014/main" id="{5203D466-EAAC-22DF-D404-AB8C50CD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Internet topologies</a:t>
            </a:r>
            <a:endParaRPr lang="ja-JP" altLang="en-US"/>
          </a:p>
        </p:txBody>
      </p:sp>
      <p:sp>
        <p:nvSpPr>
          <p:cNvPr id="27" name="コンテンツ プレースホルダー 26">
            <a:extLst>
              <a:ext uri="{FF2B5EF4-FFF2-40B4-BE49-F238E27FC236}">
                <a16:creationId xmlns:a16="http://schemas.microsoft.com/office/drawing/2014/main" id="{9355D276-6BD9-F64B-93A3-C5B65C35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4585" cy="4351338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E006D69-B06B-F8B5-C161-017E4ACF2C3D}"/>
              </a:ext>
            </a:extLst>
          </p:cNvPr>
          <p:cNvSpPr txBox="1"/>
          <p:nvPr/>
        </p:nvSpPr>
        <p:spPr>
          <a:xfrm>
            <a:off x="10351363" y="6486073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>
                <a:latin typeface="Verdana" panose="020B0604030504040204" pitchFamily="34" charset="0"/>
              </a:rPr>
              <a:t>Google Map</a:t>
            </a:r>
            <a:endParaRPr kumimoji="1" lang="ja-JP" altLang="en-US" sz="1100">
              <a:latin typeface="Verdana" panose="020B0604030504040204" pitchFamily="34" charset="0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C3D63C2-99E9-0401-F4B2-BEA4F0B98DE2}"/>
              </a:ext>
            </a:extLst>
          </p:cNvPr>
          <p:cNvGrpSpPr/>
          <p:nvPr/>
        </p:nvGrpSpPr>
        <p:grpSpPr>
          <a:xfrm>
            <a:off x="5192785" y="1632665"/>
            <a:ext cx="6173599" cy="4848236"/>
            <a:chOff x="2931254" y="377098"/>
            <a:chExt cx="7772400" cy="6103803"/>
          </a:xfrm>
        </p:grpSpPr>
        <p:pic>
          <p:nvPicPr>
            <p:cNvPr id="3" name="図 2" descr="マップ&#10;&#10;自動的に生成された説明">
              <a:extLst>
                <a:ext uri="{FF2B5EF4-FFF2-40B4-BE49-F238E27FC236}">
                  <a16:creationId xmlns:a16="http://schemas.microsoft.com/office/drawing/2014/main" id="{A2D15DDB-6BBC-8C88-D8DE-4A7FD01D9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1254" y="377098"/>
              <a:ext cx="7772400" cy="6103803"/>
            </a:xfrm>
            <a:prstGeom prst="rect">
              <a:avLst/>
            </a:prstGeom>
          </p:spPr>
        </p:pic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E5C29683-4BF8-A854-DA9A-0DF22FE6D9DA}"/>
                </a:ext>
              </a:extLst>
            </p:cNvPr>
            <p:cNvCxnSpPr/>
            <p:nvPr/>
          </p:nvCxnSpPr>
          <p:spPr>
            <a:xfrm flipH="1" flipV="1">
              <a:off x="7672670" y="3428999"/>
              <a:ext cx="683580" cy="6902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1ABF17B-69E1-99FA-118F-79BB35E4C336}"/>
                </a:ext>
              </a:extLst>
            </p:cNvPr>
            <p:cNvSpPr txBox="1"/>
            <p:nvPr/>
          </p:nvSpPr>
          <p:spPr>
            <a:xfrm>
              <a:off x="8356251" y="3971294"/>
              <a:ext cx="983480" cy="426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>
                  <a:latin typeface="Verdana" panose="020B0604030504040204" pitchFamily="34" charset="0"/>
                </a:rPr>
                <a:t>Tokyo</a:t>
              </a:r>
              <a:endParaRPr kumimoji="1" lang="ja-JP" altLang="en-US" sz="1600">
                <a:latin typeface="Verdana" panose="020B0604030504040204" pitchFamily="34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1E6BC86-6CD0-D121-5C86-DDA2E64F74BE}"/>
                </a:ext>
              </a:extLst>
            </p:cNvPr>
            <p:cNvSpPr txBox="1"/>
            <p:nvPr/>
          </p:nvSpPr>
          <p:spPr>
            <a:xfrm>
              <a:off x="6463825" y="4493543"/>
              <a:ext cx="1035709" cy="426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>
                  <a:latin typeface="Verdana" panose="020B0604030504040204" pitchFamily="34" charset="0"/>
                </a:rPr>
                <a:t>Osaka</a:t>
              </a:r>
              <a:endParaRPr kumimoji="1" lang="ja-JP" altLang="en-US" sz="1600">
                <a:latin typeface="Verdana" panose="020B0604030504040204" pitchFamily="34" charset="0"/>
              </a:endParaRPr>
            </a:p>
          </p:txBody>
        </p: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8F65E2EA-FBE5-5D59-A061-68B6372677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4557" y="3760802"/>
              <a:ext cx="212402" cy="7668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883E518C-66C6-5020-A45A-3D2C9C1B2F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8336" y="1406370"/>
              <a:ext cx="548935" cy="7844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EE48FF9-F541-A360-E372-DCAACF146B26}"/>
                </a:ext>
              </a:extLst>
            </p:cNvPr>
            <p:cNvSpPr txBox="1"/>
            <p:nvPr/>
          </p:nvSpPr>
          <p:spPr>
            <a:xfrm>
              <a:off x="8356251" y="1979064"/>
              <a:ext cx="973148" cy="32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>
                  <a:latin typeface="Verdana" panose="020B0604030504040204" pitchFamily="34" charset="0"/>
                </a:rPr>
                <a:t>Sapporo</a:t>
              </a:r>
              <a:endParaRPr kumimoji="1" lang="ja-JP" altLang="en-US" sz="1100">
                <a:latin typeface="Verdana" panose="020B0604030504040204" pitchFamily="34" charset="0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D1801B7D-C7E7-528A-6999-42E52106C9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1769" y="2687528"/>
              <a:ext cx="464481" cy="2447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CA2C618-B3DD-E64E-31B7-3D5B3DB707F7}"/>
                </a:ext>
              </a:extLst>
            </p:cNvPr>
            <p:cNvSpPr txBox="1"/>
            <p:nvPr/>
          </p:nvSpPr>
          <p:spPr>
            <a:xfrm>
              <a:off x="8341304" y="2766250"/>
              <a:ext cx="837931" cy="32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>
                  <a:latin typeface="Verdana" panose="020B0604030504040204" pitchFamily="34" charset="0"/>
                </a:rPr>
                <a:t>Sendai</a:t>
              </a:r>
              <a:endParaRPr kumimoji="1" lang="ja-JP" altLang="en-US" sz="1100">
                <a:latin typeface="Verdana" panose="020B060403050404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5F7058A-E5D4-DEA1-7CF1-49AAE8F661B5}"/>
                </a:ext>
              </a:extLst>
            </p:cNvPr>
            <p:cNvSpPr txBox="1"/>
            <p:nvPr/>
          </p:nvSpPr>
          <p:spPr>
            <a:xfrm>
              <a:off x="3989772" y="4119240"/>
              <a:ext cx="985257" cy="32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>
                  <a:latin typeface="Verdana" panose="020B0604030504040204" pitchFamily="34" charset="0"/>
                </a:rPr>
                <a:t>Fukuoka</a:t>
              </a:r>
              <a:endParaRPr kumimoji="1" lang="ja-JP" altLang="en-US" sz="1100">
                <a:latin typeface="Verdana" panose="020B060403050404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DD466078-82EA-26FE-2C2A-5B1920CE7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7326" y="4105166"/>
              <a:ext cx="682308" cy="19873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FC031428-FBA4-A7E5-5FA5-6AC4F7120C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7794" y="5939161"/>
              <a:ext cx="673679" cy="1242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7592D91-A704-CD10-6BE3-D2ADCD742BB5}"/>
                </a:ext>
              </a:extLst>
            </p:cNvPr>
            <p:cNvSpPr txBox="1"/>
            <p:nvPr/>
          </p:nvSpPr>
          <p:spPr>
            <a:xfrm>
              <a:off x="5595982" y="5878783"/>
              <a:ext cx="692626" cy="32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>
                  <a:latin typeface="Verdana" panose="020B0604030504040204" pitchFamily="34" charset="0"/>
                </a:rPr>
                <a:t>Naha</a:t>
              </a:r>
              <a:endParaRPr kumimoji="1" lang="ja-JP" altLang="en-US" sz="1100">
                <a:latin typeface="Verdana" panose="020B0604030504040204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0A3AE0B-D011-83D5-A48C-F0FBF1F5C86C}"/>
                </a:ext>
              </a:extLst>
            </p:cNvPr>
            <p:cNvSpPr txBox="1"/>
            <p:nvPr/>
          </p:nvSpPr>
          <p:spPr>
            <a:xfrm>
              <a:off x="8671444" y="4278298"/>
              <a:ext cx="868204" cy="290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(Capital)</a:t>
              </a:r>
              <a:endParaRPr kumimoji="1" lang="ja-JP" altLang="en-US" sz="90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93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BB99AC69-51CD-527C-5E98-5779D09CE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399708"/>
            <a:ext cx="6539860" cy="46476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9794E8-E2BA-9D1C-5ED3-F5A386BF5816}"/>
              </a:ext>
            </a:extLst>
          </p:cNvPr>
          <p:cNvSpPr txBox="1"/>
          <p:nvPr/>
        </p:nvSpPr>
        <p:spPr>
          <a:xfrm>
            <a:off x="6129953" y="6092228"/>
            <a:ext cx="3153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Verdana" panose="020B0604030504040204" pitchFamily="34" charset="0"/>
              </a:rPr>
              <a:t>https://</a:t>
            </a:r>
            <a:r>
              <a:rPr kumimoji="1" lang="en-US" altLang="ja-JP" sz="1200" err="1">
                <a:latin typeface="Verdana" panose="020B0604030504040204" pitchFamily="34" charset="0"/>
              </a:rPr>
              <a:t>www.submarinecablemap.com</a:t>
            </a:r>
            <a:endParaRPr kumimoji="1" lang="ja-JP" altLang="en-US" sz="1200">
              <a:latin typeface="Verdana" panose="020B0604030504040204" pitchFamily="34" charset="0"/>
            </a:endParaRP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2C3622D4-F1B3-3268-5061-CE61A50204F4}"/>
              </a:ext>
            </a:extLst>
          </p:cNvPr>
          <p:cNvSpPr/>
          <p:nvPr/>
        </p:nvSpPr>
        <p:spPr>
          <a:xfrm rot="902392">
            <a:off x="6609212" y="3695210"/>
            <a:ext cx="186741" cy="5349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04E5427-90DC-CF93-560D-1665556A8FA7}"/>
              </a:ext>
            </a:extLst>
          </p:cNvPr>
          <p:cNvSpPr/>
          <p:nvPr/>
        </p:nvSpPr>
        <p:spPr>
          <a:xfrm rot="902392">
            <a:off x="5977829" y="4096364"/>
            <a:ext cx="236342" cy="2420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CA25A9-56FE-4C5D-875F-747F141D33F0}"/>
              </a:ext>
            </a:extLst>
          </p:cNvPr>
          <p:cNvSpPr txBox="1"/>
          <p:nvPr/>
        </p:nvSpPr>
        <p:spPr>
          <a:xfrm>
            <a:off x="7652825" y="3593336"/>
            <a:ext cx="689228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>
                <a:latin typeface="Helvetica" pitchFamily="2" charset="0"/>
              </a:rPr>
              <a:t>To US</a:t>
            </a:r>
            <a:endParaRPr kumimoji="1" lang="ja-JP" altLang="en-US" sz="1400" b="1">
              <a:latin typeface="Helvetica" pitchFamily="2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DCB8AC-0CB7-B276-90DE-5F9304E5DCAD}"/>
              </a:ext>
            </a:extLst>
          </p:cNvPr>
          <p:cNvSpPr txBox="1"/>
          <p:nvPr/>
        </p:nvSpPr>
        <p:spPr>
          <a:xfrm>
            <a:off x="7200314" y="5372899"/>
            <a:ext cx="119879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>
                <a:latin typeface="Helvetica" pitchFamily="2" charset="0"/>
              </a:rPr>
              <a:t>To Australia</a:t>
            </a:r>
            <a:endParaRPr kumimoji="1" lang="ja-JP" altLang="en-US" sz="1400" b="1">
              <a:latin typeface="Helvetica" pitchFamily="2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9D2547-8AED-DEE7-5AF2-700E472AF844}"/>
              </a:ext>
            </a:extLst>
          </p:cNvPr>
          <p:cNvSpPr txBox="1"/>
          <p:nvPr/>
        </p:nvSpPr>
        <p:spPr>
          <a:xfrm>
            <a:off x="5113059" y="5339276"/>
            <a:ext cx="81086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>
                <a:latin typeface="Helvetica" pitchFamily="2" charset="0"/>
              </a:rPr>
              <a:t>To Asia</a:t>
            </a:r>
            <a:endParaRPr kumimoji="1" lang="ja-JP" altLang="en-US" sz="1400" b="1">
              <a:latin typeface="Helvetica" pitchFamily="2" charset="0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701787F4-62EE-141B-AA66-0DA67D50BB3D}"/>
              </a:ext>
            </a:extLst>
          </p:cNvPr>
          <p:cNvSpPr/>
          <p:nvPr/>
        </p:nvSpPr>
        <p:spPr>
          <a:xfrm>
            <a:off x="6480861" y="396266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A64AF4-B3C9-E01D-F3CF-A90949EA8915}"/>
              </a:ext>
            </a:extLst>
          </p:cNvPr>
          <p:cNvSpPr txBox="1"/>
          <p:nvPr/>
        </p:nvSpPr>
        <p:spPr>
          <a:xfrm>
            <a:off x="5453353" y="3320569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latin typeface="Helvetica" pitchFamily="2" charset="0"/>
              </a:rPr>
              <a:t>Tokyo</a:t>
            </a:r>
            <a:endParaRPr kumimoji="1" lang="ja-JP" altLang="en-US" b="1">
              <a:latin typeface="Helvetica" pitchFamily="2" charset="0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6CB333A9-A411-19ED-96AD-887BA112DC4E}"/>
              </a:ext>
            </a:extLst>
          </p:cNvPr>
          <p:cNvSpPr/>
          <p:nvPr/>
        </p:nvSpPr>
        <p:spPr>
          <a:xfrm>
            <a:off x="5799360" y="412813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11BEC7-28AA-4538-AA69-A4F7148FB227}"/>
              </a:ext>
            </a:extLst>
          </p:cNvPr>
          <p:cNvSpPr txBox="1"/>
          <p:nvPr/>
        </p:nvSpPr>
        <p:spPr>
          <a:xfrm>
            <a:off x="4945099" y="365444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latin typeface="Helvetica" pitchFamily="2" charset="0"/>
              </a:rPr>
              <a:t>Osaka</a:t>
            </a:r>
            <a:endParaRPr kumimoji="1" lang="ja-JP" altLang="en-US" b="1">
              <a:latin typeface="Helvetica" pitchFamily="2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3FE7032-1A12-6966-3C0C-EF51926D4C51}"/>
              </a:ext>
            </a:extLst>
          </p:cNvPr>
          <p:cNvCxnSpPr>
            <a:stCxn id="13" idx="2"/>
          </p:cNvCxnSpPr>
          <p:nvPr/>
        </p:nvCxnSpPr>
        <p:spPr>
          <a:xfrm>
            <a:off x="5877027" y="3689901"/>
            <a:ext cx="603834" cy="287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3FEF3EF-589C-C247-A6D0-551FD17D0B0F}"/>
              </a:ext>
            </a:extLst>
          </p:cNvPr>
          <p:cNvCxnSpPr>
            <a:endCxn id="14" idx="2"/>
          </p:cNvCxnSpPr>
          <p:nvPr/>
        </p:nvCxnSpPr>
        <p:spPr>
          <a:xfrm>
            <a:off x="5325291" y="4008387"/>
            <a:ext cx="474069" cy="142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87C4BB-4934-E556-1ECA-1BAF3FEC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105"/>
            <a:ext cx="10515600" cy="743604"/>
          </a:xfrm>
        </p:spPr>
        <p:txBody>
          <a:bodyPr>
            <a:normAutofit/>
          </a:bodyPr>
          <a:lstStyle/>
          <a:p>
            <a:r>
              <a:rPr lang="en-US" altLang="ja-JP" sz="2800"/>
              <a:t>Submarine cable systems and their landing areas</a:t>
            </a:r>
            <a:endParaRPr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32934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0A044D0-5736-A304-A440-45703D1EC66A}"/>
              </a:ext>
            </a:extLst>
          </p:cNvPr>
          <p:cNvGrpSpPr/>
          <p:nvPr/>
        </p:nvGrpSpPr>
        <p:grpSpPr>
          <a:xfrm>
            <a:off x="5161685" y="379261"/>
            <a:ext cx="5886616" cy="6562629"/>
            <a:chOff x="4188031" y="1452823"/>
            <a:chExt cx="4848393" cy="5405177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70C0A01-7488-9FF4-DDAA-223AAEA09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253" b="9930"/>
            <a:stretch/>
          </p:blipFill>
          <p:spPr>
            <a:xfrm>
              <a:off x="4188031" y="1452823"/>
              <a:ext cx="4848393" cy="5405177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1ABF17B-69E1-99FA-118F-79BB35E4C336}"/>
                </a:ext>
              </a:extLst>
            </p:cNvPr>
            <p:cNvSpPr txBox="1"/>
            <p:nvPr/>
          </p:nvSpPr>
          <p:spPr>
            <a:xfrm>
              <a:off x="7189844" y="4031568"/>
              <a:ext cx="781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>
                  <a:latin typeface="Verdana" panose="020B0604030504040204" pitchFamily="34" charset="0"/>
                </a:rPr>
                <a:t>Tokyo</a:t>
              </a:r>
              <a:endParaRPr kumimoji="1" lang="ja-JP" altLang="en-US" sz="1600">
                <a:latin typeface="Verdana" panose="020B0604030504040204" pitchFamily="34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1E6BC86-6CD0-D121-5C86-DDA2E64F74BE}"/>
                </a:ext>
              </a:extLst>
            </p:cNvPr>
            <p:cNvSpPr txBox="1"/>
            <p:nvPr/>
          </p:nvSpPr>
          <p:spPr>
            <a:xfrm>
              <a:off x="5475899" y="4583553"/>
              <a:ext cx="798965" cy="27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>
                  <a:latin typeface="Verdana" panose="020B0604030504040204" pitchFamily="34" charset="0"/>
                </a:rPr>
                <a:t>Osaka</a:t>
              </a:r>
              <a:endParaRPr kumimoji="1" lang="ja-JP" altLang="en-US" sz="1600">
                <a:latin typeface="Verdana" panose="020B0604030504040204" pitchFamily="34" charset="0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E006D69-B06B-F8B5-C161-017E4ACF2C3D}"/>
              </a:ext>
            </a:extLst>
          </p:cNvPr>
          <p:cNvSpPr txBox="1"/>
          <p:nvPr/>
        </p:nvSpPr>
        <p:spPr>
          <a:xfrm>
            <a:off x="8111608" y="6541836"/>
            <a:ext cx="37289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>
                <a:latin typeface="Verdana" panose="020B0604030504040204" pitchFamily="34" charset="0"/>
              </a:rPr>
              <a:t>https://</a:t>
            </a:r>
            <a:r>
              <a:rPr kumimoji="1" lang="en-US" altLang="ja-JP" sz="1050" err="1">
                <a:latin typeface="Verdana" panose="020B0604030504040204" pitchFamily="34" charset="0"/>
              </a:rPr>
              <a:t>ieben.net</a:t>
            </a:r>
            <a:r>
              <a:rPr kumimoji="1" lang="en-US" altLang="ja-JP" sz="1050">
                <a:latin typeface="Verdana" panose="020B0604030504040204" pitchFamily="34" charset="0"/>
              </a:rPr>
              <a:t>/</a:t>
            </a:r>
            <a:r>
              <a:rPr kumimoji="1" lang="en-US" altLang="ja-JP" sz="1050" err="1">
                <a:latin typeface="Verdana" panose="020B0604030504040204" pitchFamily="34" charset="0"/>
              </a:rPr>
              <a:t>hakutizu-japan</a:t>
            </a:r>
            <a:r>
              <a:rPr kumimoji="1" lang="en-US" altLang="ja-JP" sz="1050">
                <a:latin typeface="Verdana" panose="020B0604030504040204" pitchFamily="34" charset="0"/>
              </a:rPr>
              <a:t>/A3-print/</a:t>
            </a:r>
            <a:r>
              <a:rPr kumimoji="1" lang="en-US" altLang="ja-JP" sz="1050" err="1">
                <a:latin typeface="Verdana" panose="020B0604030504040204" pitchFamily="34" charset="0"/>
              </a:rPr>
              <a:t>hakutizu</a:t>
            </a:r>
            <a:r>
              <a:rPr kumimoji="1" lang="en-US" altLang="ja-JP" sz="1050">
                <a:latin typeface="Verdana" panose="020B0604030504040204" pitchFamily="34" charset="0"/>
              </a:rPr>
              <a:t>/</a:t>
            </a:r>
            <a:endParaRPr kumimoji="1" lang="ja-JP" altLang="en-US" sz="1050">
              <a:latin typeface="Verdana" panose="020B0604030504040204" pitchFamily="34" charset="0"/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2459AEA-C2DE-DFC3-E4BF-C56169C9A7B0}"/>
              </a:ext>
            </a:extLst>
          </p:cNvPr>
          <p:cNvSpPr/>
          <p:nvPr/>
        </p:nvSpPr>
        <p:spPr>
          <a:xfrm>
            <a:off x="8400727" y="3718226"/>
            <a:ext cx="285750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5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E9C9DB48-9EB5-BEE3-724F-4801A03E3D77}"/>
              </a:ext>
            </a:extLst>
          </p:cNvPr>
          <p:cNvSpPr/>
          <p:nvPr/>
        </p:nvSpPr>
        <p:spPr>
          <a:xfrm>
            <a:off x="7269107" y="3962233"/>
            <a:ext cx="285750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50"/>
          </a:p>
        </p:txBody>
      </p:sp>
      <p:sp>
        <p:nvSpPr>
          <p:cNvPr id="29" name="Hexagon 51">
            <a:extLst>
              <a:ext uri="{FF2B5EF4-FFF2-40B4-BE49-F238E27FC236}">
                <a16:creationId xmlns:a16="http://schemas.microsoft.com/office/drawing/2014/main" id="{5763B7F5-9CE4-8B21-A14C-3F5973F2403A}"/>
              </a:ext>
            </a:extLst>
          </p:cNvPr>
          <p:cNvSpPr/>
          <p:nvPr/>
        </p:nvSpPr>
        <p:spPr>
          <a:xfrm>
            <a:off x="8275284" y="3638396"/>
            <a:ext cx="250886" cy="21628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/>
              <a:t>IX</a:t>
            </a:r>
          </a:p>
        </p:txBody>
      </p:sp>
      <p:sp>
        <p:nvSpPr>
          <p:cNvPr id="30" name="Hexagon 51">
            <a:extLst>
              <a:ext uri="{FF2B5EF4-FFF2-40B4-BE49-F238E27FC236}">
                <a16:creationId xmlns:a16="http://schemas.microsoft.com/office/drawing/2014/main" id="{C85E4916-2E74-37D8-C6BA-E8D98DBAABB7}"/>
              </a:ext>
            </a:extLst>
          </p:cNvPr>
          <p:cNvSpPr/>
          <p:nvPr/>
        </p:nvSpPr>
        <p:spPr>
          <a:xfrm>
            <a:off x="7232185" y="3854092"/>
            <a:ext cx="250886" cy="21628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/>
              <a:t>IX</a:t>
            </a:r>
          </a:p>
        </p:txBody>
      </p:sp>
      <p:sp>
        <p:nvSpPr>
          <p:cNvPr id="33" name="タイトル 32">
            <a:extLst>
              <a:ext uri="{FF2B5EF4-FFF2-40B4-BE49-F238E27FC236}">
                <a16:creationId xmlns:a16="http://schemas.microsoft.com/office/drawing/2014/main" id="{313F2A6D-DA35-284D-F1D6-F69B6D31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Internet topology</a:t>
            </a:r>
            <a:endParaRPr lang="ja-JP" altLang="en-US"/>
          </a:p>
        </p:txBody>
      </p:sp>
      <p:sp>
        <p:nvSpPr>
          <p:cNvPr id="34" name="コンテンツ プレースホルダー 33">
            <a:extLst>
              <a:ext uri="{FF2B5EF4-FFF2-40B4-BE49-F238E27FC236}">
                <a16:creationId xmlns:a16="http://schemas.microsoft.com/office/drawing/2014/main" id="{B943E136-41E4-401A-8ACD-1C624F87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982517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Tokyo &amp; Osaka</a:t>
            </a:r>
          </a:p>
          <a:p>
            <a:pPr lvl="1"/>
            <a:r>
              <a:rPr lang="en-US" altLang="ja-JP" dirty="0"/>
              <a:t>Interconnection points</a:t>
            </a:r>
          </a:p>
          <a:p>
            <a:pPr lvl="1"/>
            <a:r>
              <a:rPr lang="en-US" altLang="ja-JP" dirty="0"/>
              <a:t>Gateways to other regions</a:t>
            </a:r>
          </a:p>
          <a:p>
            <a:pPr lvl="1"/>
            <a:r>
              <a:rPr lang="en-US" altLang="ja-JP" dirty="0"/>
              <a:t>Redundancy</a:t>
            </a:r>
          </a:p>
          <a:p>
            <a:endParaRPr lang="en-US" altLang="ja-JP" dirty="0"/>
          </a:p>
          <a:p>
            <a:r>
              <a:rPr lang="en-US" altLang="ja-JP" dirty="0"/>
              <a:t>Concern</a:t>
            </a:r>
          </a:p>
          <a:p>
            <a:pPr lvl="1"/>
            <a:r>
              <a:rPr lang="en-US" altLang="ja-JP" dirty="0"/>
              <a:t>ISPs in east rely heavily on Tokyo, while</a:t>
            </a:r>
            <a:br>
              <a:rPr lang="en-US" altLang="ja-JP" dirty="0"/>
            </a:br>
            <a:r>
              <a:rPr lang="en-US" altLang="ja-JP" dirty="0"/>
              <a:t>ISPs in west/middle connect to both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46E26F1D-08AA-5A28-F80B-4EA93E2BE089}"/>
              </a:ext>
            </a:extLst>
          </p:cNvPr>
          <p:cNvSpPr/>
          <p:nvPr/>
        </p:nvSpPr>
        <p:spPr>
          <a:xfrm>
            <a:off x="9045402" y="1263858"/>
            <a:ext cx="314869" cy="31486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/>
              <a:t>ISP</a:t>
            </a:r>
            <a:endParaRPr kumimoji="1" lang="ja-JP" altLang="en-US" sz="1200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BB2D5FE3-DA8A-434F-1290-4BFEC52CF900}"/>
              </a:ext>
            </a:extLst>
          </p:cNvPr>
          <p:cNvSpPr/>
          <p:nvPr/>
        </p:nvSpPr>
        <p:spPr>
          <a:xfrm>
            <a:off x="8686477" y="2484645"/>
            <a:ext cx="314869" cy="31486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/>
              <a:t>ISP</a:t>
            </a:r>
            <a:endParaRPr kumimoji="1" lang="ja-JP" altLang="en-US" sz="1200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DD04F3FD-B770-8D22-6C4A-54721F423F64}"/>
              </a:ext>
            </a:extLst>
          </p:cNvPr>
          <p:cNvSpPr/>
          <p:nvPr/>
        </p:nvSpPr>
        <p:spPr>
          <a:xfrm>
            <a:off x="5938565" y="4902831"/>
            <a:ext cx="314869" cy="31486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/>
              <a:t>ISP</a:t>
            </a:r>
            <a:endParaRPr kumimoji="1" lang="ja-JP" altLang="en-US" sz="1200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4140E36C-A935-AF4A-4066-CF164C9F9078}"/>
              </a:ext>
            </a:extLst>
          </p:cNvPr>
          <p:cNvSpPr/>
          <p:nvPr/>
        </p:nvSpPr>
        <p:spPr>
          <a:xfrm>
            <a:off x="5273176" y="6335440"/>
            <a:ext cx="314869" cy="31486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/>
              <a:t>ISP</a:t>
            </a:r>
            <a:endParaRPr kumimoji="1" lang="ja-JP" altLang="en-US" sz="1200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CCEC82F6-B50E-8E91-93E4-BEA410D009CF}"/>
              </a:ext>
            </a:extLst>
          </p:cNvPr>
          <p:cNvSpPr/>
          <p:nvPr/>
        </p:nvSpPr>
        <p:spPr>
          <a:xfrm>
            <a:off x="7659022" y="3419953"/>
            <a:ext cx="314869" cy="31486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/>
              <a:t>ISP</a:t>
            </a:r>
            <a:endParaRPr kumimoji="1" lang="ja-JP" altLang="en-US" sz="1200"/>
          </a:p>
        </p:txBody>
      </p:sp>
      <p:cxnSp>
        <p:nvCxnSpPr>
          <p:cNvPr id="41" name="曲線コネクタ 40">
            <a:extLst>
              <a:ext uri="{FF2B5EF4-FFF2-40B4-BE49-F238E27FC236}">
                <a16:creationId xmlns:a16="http://schemas.microsoft.com/office/drawing/2014/main" id="{7CA909D9-3F51-2497-D627-D7AED7285DD5}"/>
              </a:ext>
            </a:extLst>
          </p:cNvPr>
          <p:cNvCxnSpPr>
            <a:cxnSpLocks/>
            <a:stCxn id="35" idx="2"/>
            <a:endCxn id="29" idx="4"/>
          </p:cNvCxnSpPr>
          <p:nvPr/>
        </p:nvCxnSpPr>
        <p:spPr>
          <a:xfrm rot="10800000" flipV="1">
            <a:off x="8329354" y="1421292"/>
            <a:ext cx="716048" cy="2217103"/>
          </a:xfrm>
          <a:prstGeom prst="curved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線コネクタ 45">
            <a:extLst>
              <a:ext uri="{FF2B5EF4-FFF2-40B4-BE49-F238E27FC236}">
                <a16:creationId xmlns:a16="http://schemas.microsoft.com/office/drawing/2014/main" id="{EFF43254-5A39-A48E-C5E1-FD83EFA80EAF}"/>
              </a:ext>
            </a:extLst>
          </p:cNvPr>
          <p:cNvCxnSpPr>
            <a:cxnSpLocks/>
            <a:stCxn id="37" idx="0"/>
            <a:endCxn id="30" idx="3"/>
          </p:cNvCxnSpPr>
          <p:nvPr/>
        </p:nvCxnSpPr>
        <p:spPr>
          <a:xfrm rot="5400000" flipH="1" flipV="1">
            <a:off x="6193793" y="3864440"/>
            <a:ext cx="940598" cy="1136185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曲線コネクタ 48">
            <a:extLst>
              <a:ext uri="{FF2B5EF4-FFF2-40B4-BE49-F238E27FC236}">
                <a16:creationId xmlns:a16="http://schemas.microsoft.com/office/drawing/2014/main" id="{F2BC9630-3663-8C38-33FC-5E94F55775BA}"/>
              </a:ext>
            </a:extLst>
          </p:cNvPr>
          <p:cNvCxnSpPr>
            <a:cxnSpLocks/>
            <a:stCxn id="37" idx="5"/>
            <a:endCxn id="29" idx="2"/>
          </p:cNvCxnSpPr>
          <p:nvPr/>
        </p:nvCxnSpPr>
        <p:spPr>
          <a:xfrm rot="5400000" flipH="1" flipV="1">
            <a:off x="6609882" y="3452117"/>
            <a:ext cx="1316912" cy="2122031"/>
          </a:xfrm>
          <a:prstGeom prst="curvedConnector3">
            <a:avLst>
              <a:gd name="adj1" fmla="val -2086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58EA8A48-E1B7-1CA0-33E0-C33368AFD68E}"/>
              </a:ext>
            </a:extLst>
          </p:cNvPr>
          <p:cNvCxnSpPr>
            <a:cxnSpLocks/>
            <a:stCxn id="39" idx="2"/>
            <a:endCxn id="30" idx="5"/>
          </p:cNvCxnSpPr>
          <p:nvPr/>
        </p:nvCxnSpPr>
        <p:spPr>
          <a:xfrm flipH="1">
            <a:off x="7429001" y="3577388"/>
            <a:ext cx="230021" cy="27670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C004363-4D4F-D7CD-92F4-4F0ED53A03B2}"/>
              </a:ext>
            </a:extLst>
          </p:cNvPr>
          <p:cNvCxnSpPr>
            <a:cxnSpLocks/>
            <a:stCxn id="39" idx="6"/>
            <a:endCxn id="29" idx="3"/>
          </p:cNvCxnSpPr>
          <p:nvPr/>
        </p:nvCxnSpPr>
        <p:spPr>
          <a:xfrm>
            <a:off x="7973891" y="3577388"/>
            <a:ext cx="301393" cy="16914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>
            <a:extLst>
              <a:ext uri="{FF2B5EF4-FFF2-40B4-BE49-F238E27FC236}">
                <a16:creationId xmlns:a16="http://schemas.microsoft.com/office/drawing/2014/main" id="{D0106DA4-B206-36F5-1B71-3571A3DD0757}"/>
              </a:ext>
            </a:extLst>
          </p:cNvPr>
          <p:cNvCxnSpPr>
            <a:cxnSpLocks/>
            <a:stCxn id="38" idx="0"/>
            <a:endCxn id="30" idx="3"/>
          </p:cNvCxnSpPr>
          <p:nvPr/>
        </p:nvCxnSpPr>
        <p:spPr>
          <a:xfrm rot="5400000" flipH="1" flipV="1">
            <a:off x="5144795" y="4248050"/>
            <a:ext cx="2373207" cy="1801574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>
            <a:extLst>
              <a:ext uri="{FF2B5EF4-FFF2-40B4-BE49-F238E27FC236}">
                <a16:creationId xmlns:a16="http://schemas.microsoft.com/office/drawing/2014/main" id="{A5B5A584-1B5D-253E-0D6F-B030353D3DC1}"/>
              </a:ext>
            </a:extLst>
          </p:cNvPr>
          <p:cNvCxnSpPr>
            <a:cxnSpLocks/>
            <a:stCxn id="38" idx="6"/>
            <a:endCxn id="29" idx="2"/>
          </p:cNvCxnSpPr>
          <p:nvPr/>
        </p:nvCxnSpPr>
        <p:spPr>
          <a:xfrm flipV="1">
            <a:off x="5588045" y="3854677"/>
            <a:ext cx="2741309" cy="2638198"/>
          </a:xfrm>
          <a:prstGeom prst="curved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曲線コネクタ 5120">
            <a:extLst>
              <a:ext uri="{FF2B5EF4-FFF2-40B4-BE49-F238E27FC236}">
                <a16:creationId xmlns:a16="http://schemas.microsoft.com/office/drawing/2014/main" id="{DF4E84F2-2FE5-A06B-60B2-5E0C5A891507}"/>
              </a:ext>
            </a:extLst>
          </p:cNvPr>
          <p:cNvCxnSpPr>
            <a:cxnSpLocks/>
            <a:stCxn id="36" idx="2"/>
            <a:endCxn id="29" idx="4"/>
          </p:cNvCxnSpPr>
          <p:nvPr/>
        </p:nvCxnSpPr>
        <p:spPr>
          <a:xfrm rot="10800000" flipV="1">
            <a:off x="8329355" y="2642080"/>
            <a:ext cx="357123" cy="996316"/>
          </a:xfrm>
          <a:prstGeom prst="curved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テキスト ボックス 5127">
            <a:extLst>
              <a:ext uri="{FF2B5EF4-FFF2-40B4-BE49-F238E27FC236}">
                <a16:creationId xmlns:a16="http://schemas.microsoft.com/office/drawing/2014/main" id="{5E1356B6-40F6-3220-3EF3-6DE7D12C0F37}"/>
              </a:ext>
            </a:extLst>
          </p:cNvPr>
          <p:cNvSpPr txBox="1"/>
          <p:nvPr/>
        </p:nvSpPr>
        <p:spPr>
          <a:xfrm>
            <a:off x="10046830" y="3392721"/>
            <a:ext cx="15597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/>
              <a:t>North America</a:t>
            </a:r>
            <a:endParaRPr kumimoji="1" lang="ja-JP" altLang="en-US"/>
          </a:p>
        </p:txBody>
      </p:sp>
      <p:sp>
        <p:nvSpPr>
          <p:cNvPr id="5129" name="テキスト ボックス 5128">
            <a:extLst>
              <a:ext uri="{FF2B5EF4-FFF2-40B4-BE49-F238E27FC236}">
                <a16:creationId xmlns:a16="http://schemas.microsoft.com/office/drawing/2014/main" id="{54C6A406-2B1D-CFFF-A45A-7E2B7A543667}"/>
              </a:ext>
            </a:extLst>
          </p:cNvPr>
          <p:cNvSpPr txBox="1"/>
          <p:nvPr/>
        </p:nvSpPr>
        <p:spPr>
          <a:xfrm>
            <a:off x="6624892" y="6433704"/>
            <a:ext cx="12200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/>
              <a:t>Asia Pacific</a:t>
            </a:r>
            <a:endParaRPr kumimoji="1" lang="ja-JP" altLang="en-US"/>
          </a:p>
        </p:txBody>
      </p:sp>
      <p:cxnSp>
        <p:nvCxnSpPr>
          <p:cNvPr id="5131" name="曲線コネクタ 5130">
            <a:extLst>
              <a:ext uri="{FF2B5EF4-FFF2-40B4-BE49-F238E27FC236}">
                <a16:creationId xmlns:a16="http://schemas.microsoft.com/office/drawing/2014/main" id="{2BE938DA-F90F-A91B-BCE5-5AE93C0653EE}"/>
              </a:ext>
            </a:extLst>
          </p:cNvPr>
          <p:cNvCxnSpPr>
            <a:cxnSpLocks/>
            <a:stCxn id="28" idx="6"/>
            <a:endCxn id="5129" idx="3"/>
          </p:cNvCxnSpPr>
          <p:nvPr/>
        </p:nvCxnSpPr>
        <p:spPr>
          <a:xfrm>
            <a:off x="7554857" y="4105108"/>
            <a:ext cx="290114" cy="2513262"/>
          </a:xfrm>
          <a:prstGeom prst="curvedConnector3">
            <a:avLst>
              <a:gd name="adj1" fmla="val 17879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曲線コネクタ 5133">
            <a:extLst>
              <a:ext uri="{FF2B5EF4-FFF2-40B4-BE49-F238E27FC236}">
                <a16:creationId xmlns:a16="http://schemas.microsoft.com/office/drawing/2014/main" id="{16FC6168-5107-5742-F0E3-1BD722A1F50B}"/>
              </a:ext>
            </a:extLst>
          </p:cNvPr>
          <p:cNvCxnSpPr>
            <a:cxnSpLocks/>
            <a:stCxn id="24" idx="6"/>
            <a:endCxn id="5129" idx="3"/>
          </p:cNvCxnSpPr>
          <p:nvPr/>
        </p:nvCxnSpPr>
        <p:spPr>
          <a:xfrm flipH="1">
            <a:off x="7844971" y="3861101"/>
            <a:ext cx="841506" cy="2757269"/>
          </a:xfrm>
          <a:prstGeom prst="curvedConnector3">
            <a:avLst>
              <a:gd name="adj1" fmla="val -27166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7" name="曲線コネクタ 5136">
            <a:extLst>
              <a:ext uri="{FF2B5EF4-FFF2-40B4-BE49-F238E27FC236}">
                <a16:creationId xmlns:a16="http://schemas.microsoft.com/office/drawing/2014/main" id="{E10BFE83-D1C4-ACF7-1516-445A159045F5}"/>
              </a:ext>
            </a:extLst>
          </p:cNvPr>
          <p:cNvCxnSpPr>
            <a:cxnSpLocks/>
            <a:stCxn id="24" idx="6"/>
            <a:endCxn id="5128" idx="2"/>
          </p:cNvCxnSpPr>
          <p:nvPr/>
        </p:nvCxnSpPr>
        <p:spPr>
          <a:xfrm flipV="1">
            <a:off x="8686477" y="3762053"/>
            <a:ext cx="2140214" cy="99048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1" name="曲線コネクタ 5140">
            <a:extLst>
              <a:ext uri="{FF2B5EF4-FFF2-40B4-BE49-F238E27FC236}">
                <a16:creationId xmlns:a16="http://schemas.microsoft.com/office/drawing/2014/main" id="{6851BAB3-6881-FA0A-6A38-6C0BA5E08F7B}"/>
              </a:ext>
            </a:extLst>
          </p:cNvPr>
          <p:cNvCxnSpPr>
            <a:cxnSpLocks/>
            <a:stCxn id="28" idx="6"/>
            <a:endCxn id="5128" idx="2"/>
          </p:cNvCxnSpPr>
          <p:nvPr/>
        </p:nvCxnSpPr>
        <p:spPr>
          <a:xfrm flipV="1">
            <a:off x="7554857" y="3762053"/>
            <a:ext cx="3271834" cy="343055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n 1">
            <a:extLst>
              <a:ext uri="{FF2B5EF4-FFF2-40B4-BE49-F238E27FC236}">
                <a16:creationId xmlns:a16="http://schemas.microsoft.com/office/drawing/2014/main" id="{86A785EB-B52A-D006-131E-22C9349664A0}"/>
              </a:ext>
            </a:extLst>
          </p:cNvPr>
          <p:cNvSpPr/>
          <p:nvPr/>
        </p:nvSpPr>
        <p:spPr>
          <a:xfrm>
            <a:off x="7052310" y="3638395"/>
            <a:ext cx="179875" cy="215697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A1AACD1D-917A-741E-1244-6442F197F45C}"/>
              </a:ext>
            </a:extLst>
          </p:cNvPr>
          <p:cNvSpPr/>
          <p:nvPr/>
        </p:nvSpPr>
        <p:spPr>
          <a:xfrm>
            <a:off x="6862118" y="3632393"/>
            <a:ext cx="179875" cy="215697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0A5BEB42-17CE-4A10-1DE1-CEA7F9667CF6}"/>
              </a:ext>
            </a:extLst>
          </p:cNvPr>
          <p:cNvSpPr/>
          <p:nvPr/>
        </p:nvSpPr>
        <p:spPr>
          <a:xfrm>
            <a:off x="8565730" y="3390411"/>
            <a:ext cx="179875" cy="215697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BB4D3887-59C7-8978-A3FE-CDE547C767AB}"/>
              </a:ext>
            </a:extLst>
          </p:cNvPr>
          <p:cNvSpPr/>
          <p:nvPr/>
        </p:nvSpPr>
        <p:spPr>
          <a:xfrm>
            <a:off x="8375538" y="3384409"/>
            <a:ext cx="179875" cy="215697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A6E7E8BA-4FD6-7CEA-D270-CDBA413DDF1C}"/>
              </a:ext>
            </a:extLst>
          </p:cNvPr>
          <p:cNvSpPr/>
          <p:nvPr/>
        </p:nvSpPr>
        <p:spPr>
          <a:xfrm>
            <a:off x="8946114" y="3395573"/>
            <a:ext cx="179875" cy="215697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925EEFAD-8CE4-02E0-C81B-0FF240631F96}"/>
              </a:ext>
            </a:extLst>
          </p:cNvPr>
          <p:cNvSpPr/>
          <p:nvPr/>
        </p:nvSpPr>
        <p:spPr>
          <a:xfrm>
            <a:off x="8755922" y="3389571"/>
            <a:ext cx="179875" cy="215697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曲線コネクタ 43">
            <a:extLst>
              <a:ext uri="{FF2B5EF4-FFF2-40B4-BE49-F238E27FC236}">
                <a16:creationId xmlns:a16="http://schemas.microsoft.com/office/drawing/2014/main" id="{EDA55ED1-158B-34F1-32D1-48FDBB4E68E1}"/>
              </a:ext>
            </a:extLst>
          </p:cNvPr>
          <p:cNvCxnSpPr>
            <a:cxnSpLocks/>
            <a:stCxn id="35" idx="5"/>
            <a:endCxn id="29" idx="0"/>
          </p:cNvCxnSpPr>
          <p:nvPr/>
        </p:nvCxnSpPr>
        <p:spPr>
          <a:xfrm rot="5400000">
            <a:off x="7813205" y="2245581"/>
            <a:ext cx="2213921" cy="787990"/>
          </a:xfrm>
          <a:prstGeom prst="curved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曲線コネクタ 5124">
            <a:extLst>
              <a:ext uri="{FF2B5EF4-FFF2-40B4-BE49-F238E27FC236}">
                <a16:creationId xmlns:a16="http://schemas.microsoft.com/office/drawing/2014/main" id="{C0E268E0-1DDA-D561-1416-F7970CD14ADE}"/>
              </a:ext>
            </a:extLst>
          </p:cNvPr>
          <p:cNvCxnSpPr>
            <a:cxnSpLocks/>
            <a:stCxn id="36" idx="4"/>
            <a:endCxn id="29" idx="0"/>
          </p:cNvCxnSpPr>
          <p:nvPr/>
        </p:nvCxnSpPr>
        <p:spPr>
          <a:xfrm rot="5400000">
            <a:off x="8211530" y="3114154"/>
            <a:ext cx="947023" cy="317742"/>
          </a:xfrm>
          <a:prstGeom prst="curved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57E8122-9AB5-9639-5868-44AB6D022523}"/>
              </a:ext>
            </a:extLst>
          </p:cNvPr>
          <p:cNvSpPr txBox="1"/>
          <p:nvPr/>
        </p:nvSpPr>
        <p:spPr>
          <a:xfrm>
            <a:off x="8378344" y="3337042"/>
            <a:ext cx="77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F42E0-3221-5FB1-EC92-6541A9F03D10}"/>
              </a:ext>
            </a:extLst>
          </p:cNvPr>
          <p:cNvSpPr txBox="1"/>
          <p:nvPr/>
        </p:nvSpPr>
        <p:spPr>
          <a:xfrm>
            <a:off x="6609879" y="3574708"/>
            <a:ext cx="77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5455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A9F1D-79FA-D434-DF94-31F5EB15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2400"/>
          </a:xfrm>
        </p:spPr>
        <p:txBody>
          <a:bodyPr>
            <a:normAutofit/>
          </a:bodyPr>
          <a:lstStyle/>
          <a:p>
            <a:r>
              <a:rPr lang="en-US" sz="3600"/>
              <a:t>ASN ratio: domestic vs international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C23BC5-F2BD-CD4F-DBED-32C1F7722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525"/>
            <a:ext cx="10515600" cy="1153165"/>
          </a:xfrm>
        </p:spPr>
        <p:txBody>
          <a:bodyPr>
            <a:normAutofit/>
          </a:bodyPr>
          <a:lstStyle/>
          <a:p>
            <a:r>
              <a:rPr lang="en-US" altLang="ja-JP" sz="2400" b="1"/>
              <a:t>510 unique ASNs </a:t>
            </a:r>
            <a:r>
              <a:rPr lang="en-US" altLang="ja-JP" sz="2400"/>
              <a:t>are connected to BBIX/Equinix-JP/JPIX/JPNAP</a:t>
            </a:r>
          </a:p>
          <a:p>
            <a:pPr lvl="1"/>
            <a:r>
              <a:rPr lang="en-US" altLang="ja-JP" sz="2000"/>
              <a:t>referred to </a:t>
            </a:r>
            <a:r>
              <a:rPr lang="en-US" altLang="ja-JP" sz="2000" err="1"/>
              <a:t>PeeringDB</a:t>
            </a:r>
            <a:r>
              <a:rPr lang="en-US" altLang="ja-JP" sz="2000"/>
              <a:t> (29 Aug 2023)</a:t>
            </a:r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2CE77-E43E-2035-831E-3EBE9D0EBC62}"/>
              </a:ext>
            </a:extLst>
          </p:cNvPr>
          <p:cNvSpPr txBox="1"/>
          <p:nvPr/>
        </p:nvSpPr>
        <p:spPr>
          <a:xfrm>
            <a:off x="1304460" y="2618519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7C4A5-BF88-E2B2-79CF-EB2EA4BD1599}"/>
              </a:ext>
            </a:extLst>
          </p:cNvPr>
          <p:cNvSpPr txBox="1"/>
          <p:nvPr/>
        </p:nvSpPr>
        <p:spPr>
          <a:xfrm>
            <a:off x="8019449" y="2618519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Domestic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216DA6F-14BE-B44B-BDA4-F5D814B82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009945"/>
              </p:ext>
            </p:extLst>
          </p:nvPr>
        </p:nvGraphicFramePr>
        <p:xfrm>
          <a:off x="452506" y="40247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C646162-C1E7-EE4C-B635-2B42FA4FE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2367"/>
              </p:ext>
            </p:extLst>
          </p:nvPr>
        </p:nvGraphicFramePr>
        <p:xfrm>
          <a:off x="6763538" y="40247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91D0FAE-04ED-5A43-9EDD-B90F81458A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578533"/>
              </p:ext>
            </p:extLst>
          </p:nvPr>
        </p:nvGraphicFramePr>
        <p:xfrm>
          <a:off x="3810000" y="21405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429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6BFB8E-F1F6-0DC8-D9E2-16AFFCFD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Peering policy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8B3E94-885B-48CD-B3FD-1A40E1E4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Big ISPs are selective, some are very restrictive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Small/Medium ISPs (eyeballs) are open</a:t>
            </a:r>
          </a:p>
          <a:p>
            <a:r>
              <a:rPr kumimoji="1" lang="en-US" altLang="ja-JP" dirty="0"/>
              <a:t>Content, Cloud, and CDN are open</a:t>
            </a:r>
          </a:p>
          <a:p>
            <a:pPr lvl="1"/>
            <a:r>
              <a:rPr kumimoji="1" lang="en-US" altLang="ja-JP" dirty="0"/>
              <a:t>sometimes they behave like selective so that they could control traffic</a:t>
            </a:r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876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53DE-2963-8F2B-EF37-25315DE6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topics in 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F0C7-90C4-161E-62D8-50713B9B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rise of the live streaming traffic</a:t>
            </a:r>
          </a:p>
          <a:p>
            <a:endParaRPr lang="en-US"/>
          </a:p>
          <a:p>
            <a:r>
              <a:rPr lang="en-US"/>
              <a:t>The third hub of Japan is growing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4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53DE-2963-8F2B-EF37-25315DE6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topics in 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F0C7-90C4-161E-62D8-50713B9B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The rise of the live streaming traffic</a:t>
            </a:r>
          </a:p>
          <a:p>
            <a:endParaRPr lang="en-US" dirty="0"/>
          </a:p>
          <a:p>
            <a:r>
              <a:rPr lang="en-US" dirty="0"/>
              <a:t>The third hub of Japan is growing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7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FFEF-A1CC-C43A-B3DC-47B349A7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rise of the live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29854-0434-BFCA-E029-8DD7A2DE6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Until recently, big live events were broadcast only on TV</a:t>
            </a:r>
          </a:p>
          <a:p>
            <a:endParaRPr lang="en-US"/>
          </a:p>
          <a:p>
            <a:r>
              <a:rPr lang="en-US"/>
              <a:t>Some events began to stream via Internet</a:t>
            </a:r>
          </a:p>
          <a:p>
            <a:endParaRPr lang="en-US"/>
          </a:p>
          <a:p>
            <a:r>
              <a:rPr lang="en-US"/>
              <a:t>A turning point was World Cup soccer game 2022</a:t>
            </a:r>
          </a:p>
        </p:txBody>
      </p:sp>
    </p:spTree>
    <p:extLst>
      <p:ext uri="{BB962C8B-B14F-4D97-AF65-F5344CB8AC3E}">
        <p14:creationId xmlns:p14="http://schemas.microsoft.com/office/powerpoint/2010/main" val="1842110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E2A91-E271-F8EE-24F7-8EF514B19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2175897"/>
            <a:ext cx="5334638" cy="2506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49178-9871-671B-EB88-FFCA1B2DD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60" y="2175897"/>
            <a:ext cx="5334638" cy="2506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A5ADC4-B8B7-BC7C-8C15-FB48078C0BAC}"/>
              </a:ext>
            </a:extLst>
          </p:cNvPr>
          <p:cNvSpPr txBox="1"/>
          <p:nvPr/>
        </p:nvSpPr>
        <p:spPr>
          <a:xfrm>
            <a:off x="3838010" y="1444386"/>
            <a:ext cx="4515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cup soccer games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679DB-DFC1-101F-4CB6-3F801606A7A9}"/>
              </a:ext>
            </a:extLst>
          </p:cNvPr>
          <p:cNvSpPr txBox="1"/>
          <p:nvPr/>
        </p:nvSpPr>
        <p:spPr>
          <a:xfrm>
            <a:off x="1321338" y="5013504"/>
            <a:ext cx="3354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Helvetica" pitchFamily="2" charset="0"/>
              </a:rPr>
              <a:t>Dec 3,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>
                <a:latin typeface="Helvetica" pitchFamily="2" charset="0"/>
              </a:rPr>
              <a:t>World cup soccer game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Japan vs Spain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8E185-4AD7-DD87-408B-E3F2A39A7450}"/>
              </a:ext>
            </a:extLst>
          </p:cNvPr>
          <p:cNvSpPr txBox="1"/>
          <p:nvPr/>
        </p:nvSpPr>
        <p:spPr>
          <a:xfrm>
            <a:off x="6993591" y="5013504"/>
            <a:ext cx="3354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Helvetica" pitchFamily="2" charset="0"/>
              </a:rPr>
              <a:t>Dec 6,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>
                <a:latin typeface="Helvetica" pitchFamily="2" charset="0"/>
              </a:rPr>
              <a:t>World cup soccer game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>
                <a:latin typeface="Helvetica" pitchFamily="2" charset="0"/>
              </a:rPr>
              <a:t>Japan vs Croatia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5DC37D-B96E-4475-BB14-043AAD02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rise of the live streaming</a:t>
            </a:r>
          </a:p>
        </p:txBody>
      </p:sp>
    </p:spTree>
    <p:extLst>
      <p:ext uri="{BB962C8B-B14F-4D97-AF65-F5344CB8AC3E}">
        <p14:creationId xmlns:p14="http://schemas.microsoft.com/office/powerpoint/2010/main" val="30111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/>
              <a:t>Self-</a:t>
            </a:r>
            <a:r>
              <a:rPr lang="it-IT" altLang="ja-JP" dirty="0" err="1"/>
              <a:t>introduction</a:t>
            </a:r>
            <a:r>
              <a:rPr lang="it-IT" altLang="ja-JP" dirty="0"/>
              <a:t>: Katsuyasu Toyama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2" y="1220756"/>
            <a:ext cx="6352903" cy="5309757"/>
          </a:xfrm>
        </p:spPr>
        <p:txBody>
          <a:bodyPr>
            <a:normAutofit fontScale="92500"/>
          </a:bodyPr>
          <a:lstStyle/>
          <a:p>
            <a:pPr lvl="1"/>
            <a:endParaRPr lang="en-US" altLang="ja-JP" dirty="0"/>
          </a:p>
          <a:p>
            <a:r>
              <a:rPr lang="en-US" altLang="ja-JP" b="1" dirty="0">
                <a:solidFill>
                  <a:srgbClr val="FF0000"/>
                </a:solidFill>
              </a:rPr>
              <a:t>JPNAP</a:t>
            </a:r>
            <a:r>
              <a:rPr lang="en-US" altLang="ja-JP" dirty="0"/>
              <a:t> (2001, 2007-2012, 2015-)</a:t>
            </a:r>
          </a:p>
          <a:p>
            <a:pPr lvl="1"/>
            <a:r>
              <a:rPr lang="en-US" altLang="ja-JP" dirty="0"/>
              <a:t>COO, Representative Director, and EVP</a:t>
            </a:r>
          </a:p>
          <a:p>
            <a:pPr marL="457189" lvl="1" indent="0">
              <a:buNone/>
            </a:pPr>
            <a:endParaRPr lang="en-US" altLang="ja-JP" dirty="0"/>
          </a:p>
          <a:p>
            <a:r>
              <a:rPr lang="en-US" altLang="ja-JP" dirty="0"/>
              <a:t>Asia Pacific Internet Exchange (</a:t>
            </a:r>
            <a:r>
              <a:rPr lang="en-US" altLang="ja-JP" b="1" dirty="0">
                <a:solidFill>
                  <a:srgbClr val="FF0000"/>
                </a:solidFill>
              </a:rPr>
              <a:t>APIX</a:t>
            </a:r>
            <a:r>
              <a:rPr lang="en-US" altLang="ja-JP" dirty="0"/>
              <a:t>)</a:t>
            </a:r>
            <a:r>
              <a:rPr lang="ja-JP" altLang="en-US"/>
              <a:t> </a:t>
            </a:r>
            <a:r>
              <a:rPr lang="en-US" altLang="ja-JP" dirty="0"/>
              <a:t>association</a:t>
            </a:r>
          </a:p>
          <a:p>
            <a:pPr lvl="1"/>
            <a:r>
              <a:rPr lang="en-US" altLang="ja-JP" dirty="0"/>
              <a:t>Chairperson (2010-2017, 2019-)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Peering Asia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/>
              <a:t>Peering Asia WG member (2017- )</a:t>
            </a:r>
          </a:p>
          <a:p>
            <a:pPr lvl="1"/>
            <a:endParaRPr lang="en-US" altLang="ja-JP" dirty="0"/>
          </a:p>
          <a:p>
            <a:r>
              <a:rPr lang="en-US" altLang="ja-JP" sz="1800" dirty="0"/>
              <a:t>NTT Communications</a:t>
            </a:r>
          </a:p>
          <a:p>
            <a:pPr lvl="1"/>
            <a:r>
              <a:rPr lang="en-US" altLang="ja-JP" sz="1600" dirty="0"/>
              <a:t>SVP of Internet and Mobile Services (2012-2015)</a:t>
            </a:r>
          </a:p>
          <a:p>
            <a:pPr lvl="1"/>
            <a:r>
              <a:rPr lang="en-US" altLang="ja-JP" sz="1600" dirty="0"/>
              <a:t>AS2914(GIN), AS4713(OCN)</a:t>
            </a:r>
            <a:endParaRPr lang="ja-JP" altLang="en-US" sz="160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469" y="1533076"/>
            <a:ext cx="1350433" cy="76498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03" y="2940197"/>
            <a:ext cx="1284197" cy="764985"/>
          </a:xfrm>
          <a:prstGeom prst="rect">
            <a:avLst/>
          </a:prstGeom>
        </p:spPr>
      </p:pic>
      <p:pic>
        <p:nvPicPr>
          <p:cNvPr id="13" name="コンテンツ プレースホルダー 4">
            <a:extLst>
              <a:ext uri="{FF2B5EF4-FFF2-40B4-BE49-F238E27FC236}">
                <a16:creationId xmlns:a16="http://schemas.microsoft.com/office/drawing/2014/main" id="{227E92E6-482A-6243-A5E6-8A6EFEF992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29552" y="4203690"/>
            <a:ext cx="1743465" cy="88916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E90F3A-59FC-1883-5617-A715BA33AD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524" y="2407266"/>
            <a:ext cx="3126715" cy="2777400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1E2B3475-DC75-500D-B87F-DB3326C91D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6184" y="5573129"/>
            <a:ext cx="834115" cy="83411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9BBAF2-6A58-B087-10E6-780992E64E5A}"/>
              </a:ext>
            </a:extLst>
          </p:cNvPr>
          <p:cNvSpPr txBox="1"/>
          <p:nvPr/>
        </p:nvSpPr>
        <p:spPr>
          <a:xfrm>
            <a:off x="9849963" y="5261820"/>
            <a:ext cx="2458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Verdana" panose="020B0604030504040204" pitchFamily="34" charset="0"/>
              </a:rPr>
              <a:t>from JANOG52 official photos</a:t>
            </a:r>
            <a:endParaRPr kumimoji="1" lang="ja-JP" altLang="en-US" sz="1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77"/>
    </mc:Choice>
    <mc:Fallback xmlns="">
      <p:transition spd="slow" advTm="3627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B0715F-628A-37B5-15F3-1789FAF7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rise of the live streaming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15E20D-5AA0-7454-9FAC-E55F39F67E0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3193" y="5049838"/>
            <a:ext cx="5157788" cy="1595437"/>
          </a:xfrm>
        </p:spPr>
        <p:txBody>
          <a:bodyPr/>
          <a:lstStyle/>
          <a:p>
            <a:r>
              <a:rPr lang="en-US" sz="2000">
                <a:ea typeface="Verdana" panose="020B0604030504040204" pitchFamily="34" charset="0"/>
              </a:rPr>
              <a:t>Jun 28, </a:t>
            </a:r>
            <a:r>
              <a:rPr lang="en-US" sz="2000" u="sng">
                <a:solidFill>
                  <a:srgbClr val="FF0000"/>
                </a:solidFill>
                <a:ea typeface="Verdana" panose="020B0604030504040204" pitchFamily="34" charset="0"/>
              </a:rPr>
              <a:t>2018</a:t>
            </a:r>
          </a:p>
          <a:p>
            <a:pPr lvl="1"/>
            <a:r>
              <a:rPr lang="en-US" sz="1800">
                <a:ea typeface="Verdana" panose="020B0604030504040204" pitchFamily="34" charset="0"/>
              </a:rPr>
              <a:t>World cup soccer game</a:t>
            </a:r>
          </a:p>
          <a:p>
            <a:pPr lvl="2"/>
            <a:r>
              <a:rPr lang="en-US" sz="1600">
                <a:ea typeface="Verdana" panose="020B0604030504040204" pitchFamily="34" charset="0"/>
              </a:rPr>
              <a:t>Japan vs Poland</a:t>
            </a:r>
          </a:p>
          <a:p>
            <a:pPr lvl="1"/>
            <a:r>
              <a:rPr lang="en-US" sz="1800">
                <a:ea typeface="Verdana" panose="020B0604030504040204" pitchFamily="34" charset="0"/>
              </a:rPr>
              <a:t>Live was broadcasted on TV</a:t>
            </a:r>
          </a:p>
          <a:p>
            <a:pPr lvl="2"/>
            <a:r>
              <a:rPr lang="en-US" sz="1600">
                <a:ea typeface="Verdana" panose="020B0604030504040204" pitchFamily="34" charset="0"/>
              </a:rPr>
              <a:t>Traffic decreased by 0.5Tbps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112EF6-A398-EC30-871E-FB44D6E5DC1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30625" y="5091408"/>
            <a:ext cx="5183187" cy="1595437"/>
          </a:xfrm>
        </p:spPr>
        <p:txBody>
          <a:bodyPr>
            <a:normAutofit/>
          </a:bodyPr>
          <a:lstStyle/>
          <a:p>
            <a:r>
              <a:rPr lang="en-US" sz="2000">
                <a:ea typeface="Verdana" panose="020B0604030504040204" pitchFamily="34" charset="0"/>
              </a:rPr>
              <a:t>Dec 3, </a:t>
            </a:r>
            <a:r>
              <a:rPr lang="en-US" sz="2000" u="sng">
                <a:solidFill>
                  <a:srgbClr val="FF0000"/>
                </a:solidFill>
                <a:ea typeface="Verdana" panose="020B0604030504040204" pitchFamily="34" charset="0"/>
              </a:rPr>
              <a:t>2022</a:t>
            </a:r>
          </a:p>
          <a:p>
            <a:pPr lvl="1"/>
            <a:r>
              <a:rPr lang="en-US" sz="1800">
                <a:ea typeface="Verdana" panose="020B0604030504040204" pitchFamily="34" charset="0"/>
              </a:rPr>
              <a:t>World cup soccer game</a:t>
            </a:r>
          </a:p>
          <a:p>
            <a:pPr lvl="2"/>
            <a:r>
              <a:rPr lang="en-US" sz="1600">
                <a:ea typeface="Verdana" panose="020B0604030504040204" pitchFamily="34" charset="0"/>
              </a:rPr>
              <a:t>Japan vs Spain</a:t>
            </a:r>
          </a:p>
          <a:p>
            <a:pPr lvl="1"/>
            <a:r>
              <a:rPr lang="en-US" sz="1800">
                <a:ea typeface="Verdana" panose="020B0604030504040204" pitchFamily="34" charset="0"/>
              </a:rPr>
              <a:t>Live streaming on the internet</a:t>
            </a:r>
          </a:p>
          <a:p>
            <a:pPr lvl="2"/>
            <a:r>
              <a:rPr lang="en-US" sz="1600">
                <a:ea typeface="Verdana" panose="020B0604030504040204" pitchFamily="34" charset="0"/>
              </a:rPr>
              <a:t>Traffic increased by 1.7Tbps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3AF11-ABDE-0E11-33BD-BD13B9538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230" y="1726447"/>
            <a:ext cx="2503714" cy="3287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F6B777-F722-2E3B-4DF7-B2A00809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747" y="1782196"/>
            <a:ext cx="3160941" cy="3176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9FD878-350D-7314-CE40-21EB9BD71D4B}"/>
              </a:ext>
            </a:extLst>
          </p:cNvPr>
          <p:cNvSpPr txBox="1"/>
          <p:nvPr/>
        </p:nvSpPr>
        <p:spPr>
          <a:xfrm>
            <a:off x="2715491" y="155177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AF777-0A5A-9CED-6FC7-4CF1ACDA166D}"/>
              </a:ext>
            </a:extLst>
          </p:cNvPr>
          <p:cNvSpPr txBox="1"/>
          <p:nvPr/>
        </p:nvSpPr>
        <p:spPr>
          <a:xfrm>
            <a:off x="8436260" y="155177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57226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C41D-6A06-7768-A362-97DE8A93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rise of the live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413D2-9D2A-F7A1-C0D1-D32F30DBF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approach of Japan</a:t>
            </a:r>
          </a:p>
          <a:p>
            <a:pPr lvl="1"/>
            <a:r>
              <a:rPr lang="en-US" dirty="0"/>
              <a:t>“CONECT” council</a:t>
            </a:r>
          </a:p>
          <a:p>
            <a:pPr lvl="2"/>
            <a:r>
              <a:rPr lang="en-US" dirty="0"/>
              <a:t>ISPs and Content providers/CDNs are regularly sharing the information </a:t>
            </a:r>
          </a:p>
          <a:p>
            <a:pPr lvl="2"/>
            <a:endParaRPr lang="en-US" dirty="0"/>
          </a:p>
          <a:p>
            <a:r>
              <a:rPr lang="en-US" dirty="0"/>
              <a:t>Should special care about an event stream, which</a:t>
            </a:r>
          </a:p>
          <a:p>
            <a:pPr lvl="1"/>
            <a:r>
              <a:rPr lang="en-US" dirty="0"/>
              <a:t>is very popular </a:t>
            </a:r>
          </a:p>
          <a:p>
            <a:pPr lvl="1"/>
            <a:r>
              <a:rPr lang="en-US" dirty="0"/>
              <a:t>is free</a:t>
            </a:r>
          </a:p>
          <a:p>
            <a:pPr lvl="1"/>
            <a:r>
              <a:rPr lang="en-US" dirty="0"/>
              <a:t>doesn’t require registration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7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53DE-2963-8F2B-EF37-25315DE6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topics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F0C7-90C4-161E-62D8-50713B9B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rise of the live streaming traffic</a:t>
            </a:r>
          </a:p>
          <a:p>
            <a:endParaRPr lang="en-US" dirty="0"/>
          </a:p>
          <a:p>
            <a:r>
              <a:rPr lang="en-US" u="sng" dirty="0"/>
              <a:t>The third hub of Japan is growing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6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6868-9906-02FC-ABC3-1A212E8B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third hub of Japan is growing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3DDF-AADA-FB58-3ACE-6E63A432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Usually, it is very difficult to make another hub city other than Tokyo and Osaka</a:t>
            </a:r>
          </a:p>
        </p:txBody>
      </p:sp>
    </p:spTree>
    <p:extLst>
      <p:ext uri="{BB962C8B-B14F-4D97-AF65-F5344CB8AC3E}">
        <p14:creationId xmlns:p14="http://schemas.microsoft.com/office/powerpoint/2010/main" val="4920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EF3DFE-2F70-45A4-B414-649473A82801}"/>
              </a:ext>
            </a:extLst>
          </p:cNvPr>
          <p:cNvSpPr txBox="1"/>
          <p:nvPr/>
        </p:nvSpPr>
        <p:spPr>
          <a:xfrm>
            <a:off x="8713283" y="648866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Verdana" panose="020B0604030504040204" pitchFamily="34" charset="0"/>
              </a:rPr>
              <a:t>Google Map</a:t>
            </a:r>
            <a:endParaRPr kumimoji="1" lang="ja-JP" altLang="en-US">
              <a:latin typeface="Verdan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58E9D3-6D07-3998-983B-85A9F09E4491}"/>
              </a:ext>
            </a:extLst>
          </p:cNvPr>
          <p:cNvGrpSpPr/>
          <p:nvPr/>
        </p:nvGrpSpPr>
        <p:grpSpPr>
          <a:xfrm>
            <a:off x="4451899" y="1425686"/>
            <a:ext cx="6447050" cy="5062982"/>
            <a:chOff x="3155950" y="879865"/>
            <a:chExt cx="6985000" cy="5485444"/>
          </a:xfrm>
        </p:grpSpPr>
        <p:pic>
          <p:nvPicPr>
            <p:cNvPr id="5" name="図 4" descr="マップ&#10;&#10;自動的に生成された説明">
              <a:extLst>
                <a:ext uri="{FF2B5EF4-FFF2-40B4-BE49-F238E27FC236}">
                  <a16:creationId xmlns:a16="http://schemas.microsoft.com/office/drawing/2014/main" id="{A22276F8-8688-A64F-ED2A-805AD53C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5950" y="879865"/>
              <a:ext cx="6985000" cy="5485444"/>
            </a:xfrm>
            <a:prstGeom prst="rect">
              <a:avLst/>
            </a:prstGeom>
          </p:spPr>
        </p:pic>
        <p:pic>
          <p:nvPicPr>
            <p:cNvPr id="27" name="Picture 2" descr="http://www.janog.gr.jp/meeting/janog19/images/BBIX-logo.gif">
              <a:extLst>
                <a:ext uri="{FF2B5EF4-FFF2-40B4-BE49-F238E27FC236}">
                  <a16:creationId xmlns:a16="http://schemas.microsoft.com/office/drawing/2014/main" id="{B6E6D309-7745-4A1E-8365-9B643C6A3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544" y="2472979"/>
              <a:ext cx="657354" cy="252136"/>
            </a:xfrm>
            <a:prstGeom prst="rect">
              <a:avLst/>
            </a:prstGeom>
            <a:noFill/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3DD0CF3B-C09A-48E8-0294-0068930C3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1221" y="2869403"/>
              <a:ext cx="519931" cy="15799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D464797-5483-EC56-EC7A-2605F833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5128" y="2451783"/>
              <a:ext cx="519930" cy="294527"/>
            </a:xfrm>
            <a:prstGeom prst="rect">
              <a:avLst/>
            </a:prstGeom>
          </p:spPr>
        </p:pic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0DA15AD0-677F-E001-09B3-1E66B5B09900}"/>
                </a:ext>
              </a:extLst>
            </p:cNvPr>
            <p:cNvCxnSpPr/>
            <p:nvPr/>
          </p:nvCxnSpPr>
          <p:spPr>
            <a:xfrm flipV="1">
              <a:off x="5334000" y="3155950"/>
              <a:ext cx="342900" cy="5270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E47926DC-D946-EA8C-B30A-BF4D6E4A48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40400" y="3155950"/>
              <a:ext cx="88900" cy="160467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0A2DABA9-E008-AABB-90DD-B7C7E5A410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9300" y="3155950"/>
              <a:ext cx="425450" cy="14287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BFF0229F-C0A6-872C-E1E7-5807EDC654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0200" y="3155950"/>
              <a:ext cx="203200" cy="2222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2753F6AE-5F01-55AD-865B-4EC4234D6F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9300" y="3105150"/>
              <a:ext cx="685802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BADECFF9-E774-5EE6-8A3A-9D2FA87B5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3275" y="3155950"/>
              <a:ext cx="523875" cy="13398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D09C679-F1D3-E6B6-E525-7FA0B681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third hub of Japan is growing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6A5C-EB95-605D-9038-8817904E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14061" cy="4351338"/>
          </a:xfrm>
        </p:spPr>
        <p:txBody>
          <a:bodyPr/>
          <a:lstStyle/>
          <a:p>
            <a:r>
              <a:rPr lang="en-US"/>
              <a:t>Fukuoka</a:t>
            </a:r>
          </a:p>
          <a:p>
            <a:pPr lvl="1"/>
            <a:r>
              <a:rPr lang="en-US"/>
              <a:t>A major city of Kyushu Island</a:t>
            </a:r>
          </a:p>
          <a:p>
            <a:pPr lvl="1"/>
            <a:endParaRPr lang="en-US"/>
          </a:p>
          <a:p>
            <a:pPr lvl="1"/>
            <a:r>
              <a:rPr lang="en-US"/>
              <a:t>Three commercial Internet exchanges were built there around 2021</a:t>
            </a:r>
          </a:p>
        </p:txBody>
      </p:sp>
    </p:spTree>
    <p:extLst>
      <p:ext uri="{BB962C8B-B14F-4D97-AF65-F5344CB8AC3E}">
        <p14:creationId xmlns:p14="http://schemas.microsoft.com/office/powerpoint/2010/main" val="3866789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B500A9-2E3E-6102-013A-8E15F58D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004" y="4616348"/>
            <a:ext cx="7232017" cy="1829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0EB1D5-4BF9-6CB0-634E-8CBDF0FE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004" y="1721226"/>
            <a:ext cx="5152812" cy="24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2245C1-55E0-EF9A-8E6A-096F1184F216}"/>
              </a:ext>
            </a:extLst>
          </p:cNvPr>
          <p:cNvSpPr txBox="1"/>
          <p:nvPr/>
        </p:nvSpPr>
        <p:spPr>
          <a:xfrm>
            <a:off x="2715780" y="4137955"/>
            <a:ext cx="756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Verdana" panose="020B0604030504040204" pitchFamily="34" charset="0"/>
              </a:rPr>
              <a:t>https://</a:t>
            </a:r>
            <a:r>
              <a:rPr kumimoji="1" lang="en-US" altLang="ja-JP" err="1">
                <a:latin typeface="Verdana" panose="020B0604030504040204" pitchFamily="34" charset="0"/>
              </a:rPr>
              <a:t>www.jpnap.net</a:t>
            </a:r>
            <a:r>
              <a:rPr kumimoji="1" lang="en-US" altLang="ja-JP">
                <a:latin typeface="Verdana" panose="020B0604030504040204" pitchFamily="34" charset="0"/>
              </a:rPr>
              <a:t>/</a:t>
            </a:r>
            <a:r>
              <a:rPr kumimoji="1" lang="en-US" altLang="ja-JP" err="1">
                <a:latin typeface="Verdana" panose="020B0604030504040204" pitchFamily="34" charset="0"/>
              </a:rPr>
              <a:t>en</a:t>
            </a:r>
            <a:r>
              <a:rPr kumimoji="1" lang="en-US" altLang="ja-JP">
                <a:latin typeface="Verdana" panose="020B0604030504040204" pitchFamily="34" charset="0"/>
              </a:rPr>
              <a:t>/ix/</a:t>
            </a:r>
            <a:r>
              <a:rPr kumimoji="1" lang="en-US" altLang="ja-JP" err="1">
                <a:latin typeface="Verdana" panose="020B0604030504040204" pitchFamily="34" charset="0"/>
              </a:rPr>
              <a:t>traffic.html#jpnap-fukuoka-traffic</a:t>
            </a:r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EF28E0-7AED-4ACE-90CC-09A2854BE36E}"/>
              </a:ext>
            </a:extLst>
          </p:cNvPr>
          <p:cNvSpPr txBox="1"/>
          <p:nvPr/>
        </p:nvSpPr>
        <p:spPr>
          <a:xfrm>
            <a:off x="2715780" y="6445623"/>
            <a:ext cx="770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Verdana" panose="020B0604030504040204" pitchFamily="34" charset="0"/>
              </a:rPr>
              <a:t>https://</a:t>
            </a:r>
            <a:r>
              <a:rPr kumimoji="1" lang="en-US" altLang="ja-JP" err="1">
                <a:latin typeface="Verdana" panose="020B0604030504040204" pitchFamily="34" charset="0"/>
              </a:rPr>
              <a:t>www.bbix.net</a:t>
            </a:r>
            <a:r>
              <a:rPr kumimoji="1" lang="en-US" altLang="ja-JP">
                <a:latin typeface="Verdana" panose="020B0604030504040204" pitchFamily="34" charset="0"/>
              </a:rPr>
              <a:t>/</a:t>
            </a:r>
            <a:r>
              <a:rPr kumimoji="1" lang="en-US" altLang="ja-JP" err="1">
                <a:latin typeface="Verdana" panose="020B0604030504040204" pitchFamily="34" charset="0"/>
              </a:rPr>
              <a:t>en</a:t>
            </a:r>
            <a:r>
              <a:rPr kumimoji="1" lang="en-US" altLang="ja-JP">
                <a:latin typeface="Verdana" panose="020B0604030504040204" pitchFamily="34" charset="0"/>
              </a:rPr>
              <a:t>/service/ix/traffic-graph/ (</a:t>
            </a:r>
            <a:r>
              <a:rPr kumimoji="1" lang="en-US" altLang="ja-JP" err="1">
                <a:latin typeface="Verdana" panose="020B0604030504040204" pitchFamily="34" charset="0"/>
              </a:rPr>
              <a:t>Fukuka</a:t>
            </a:r>
            <a:r>
              <a:rPr kumimoji="1" lang="en-US" altLang="ja-JP">
                <a:latin typeface="Verdana" panose="020B0604030504040204" pitchFamily="34" charset="0"/>
              </a:rPr>
              <a:t>-zone)</a:t>
            </a:r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52C372-E027-2671-7A14-56CD977260EC}"/>
              </a:ext>
            </a:extLst>
          </p:cNvPr>
          <p:cNvSpPr txBox="1"/>
          <p:nvPr/>
        </p:nvSpPr>
        <p:spPr>
          <a:xfrm>
            <a:off x="379868" y="215151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Verdana" panose="020B0604030504040204" pitchFamily="34" charset="0"/>
              </a:rPr>
              <a:t>JPNAP Fukuoka</a:t>
            </a:r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E04D67-B97B-EF99-2FE3-3AF68DEAEEED}"/>
              </a:ext>
            </a:extLst>
          </p:cNvPr>
          <p:cNvSpPr txBox="1"/>
          <p:nvPr/>
        </p:nvSpPr>
        <p:spPr>
          <a:xfrm>
            <a:off x="379868" y="480652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Verdana" panose="020B0604030504040204" pitchFamily="34" charset="0"/>
              </a:rPr>
              <a:t>BBIX Fukuoka</a:t>
            </a:r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6AFBDA-A981-5757-76B3-471B8B27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third hub of Japan is growing</a:t>
            </a:r>
          </a:p>
        </p:txBody>
      </p:sp>
    </p:spTree>
    <p:extLst>
      <p:ext uri="{BB962C8B-B14F-4D97-AF65-F5344CB8AC3E}">
        <p14:creationId xmlns:p14="http://schemas.microsoft.com/office/powerpoint/2010/main" val="1491734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1E60-0368-00F9-9738-8AACD9AD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key success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A3BF-4450-50D3-1FD5-FD7E50C8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substantial number of eyeballs (ISP or CATV) in Kyushu Island</a:t>
            </a:r>
          </a:p>
          <a:p>
            <a:r>
              <a:rPr lang="en-US"/>
              <a:t>CDN providers or their cache servers could be invited </a:t>
            </a:r>
          </a:p>
          <a:p>
            <a:r>
              <a:rPr lang="en-US"/>
              <a:t>The access lines to Fukuoka become cheaper than before</a:t>
            </a:r>
          </a:p>
        </p:txBody>
      </p:sp>
    </p:spTree>
    <p:extLst>
      <p:ext uri="{BB962C8B-B14F-4D97-AF65-F5344CB8AC3E}">
        <p14:creationId xmlns:p14="http://schemas.microsoft.com/office/powerpoint/2010/main" val="3076248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150C-108C-FF8A-62C1-2A84D7F2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last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C098-9752-54F8-FC3F-BFCA0C00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rgbClr val="1A1A1A"/>
                </a:solidFill>
                <a:effectLst/>
                <a:ea typeface="Verdana" panose="020B0604030504040204" pitchFamily="34" charset="0"/>
              </a:rPr>
              <a:t>Japanese people involved in Internet operations and business collaborate and self-regulate well. </a:t>
            </a:r>
          </a:p>
          <a:p>
            <a:endParaRPr lang="en-US" b="0" i="0" u="none" strike="noStrike">
              <a:solidFill>
                <a:srgbClr val="1A1A1A"/>
              </a:solidFill>
              <a:effectLst/>
              <a:ea typeface="Verdana" panose="020B0604030504040204" pitchFamily="34" charset="0"/>
            </a:endParaRPr>
          </a:p>
          <a:p>
            <a:r>
              <a:rPr lang="en-US" b="0" i="0" u="none" strike="noStrike">
                <a:solidFill>
                  <a:srgbClr val="1A1A1A"/>
                </a:solidFill>
                <a:effectLst/>
                <a:ea typeface="Verdana" panose="020B0604030504040204" pitchFamily="34" charset="0"/>
              </a:rPr>
              <a:t>These characteristics, along with high aspirations, are working well to make the Internet better for all users.</a:t>
            </a:r>
          </a:p>
          <a:p>
            <a:endParaRPr lang="en-US" b="0" i="0" u="none" strike="noStrike">
              <a:solidFill>
                <a:srgbClr val="1A1A1A"/>
              </a:solidFill>
              <a:effectLst/>
              <a:ea typeface="Verdana" panose="020B0604030504040204" pitchFamily="34" charset="0"/>
            </a:endParaRPr>
          </a:p>
          <a:p>
            <a:r>
              <a:rPr lang="en-US"/>
              <a:t>My hope is that these values will remain within our community and be extended to economies across the Asia Pacific region, and ultimately, the world.</a:t>
            </a:r>
          </a:p>
        </p:txBody>
      </p:sp>
    </p:spTree>
    <p:extLst>
      <p:ext uri="{BB962C8B-B14F-4D97-AF65-F5344CB8AC3E}">
        <p14:creationId xmlns:p14="http://schemas.microsoft.com/office/powerpoint/2010/main" val="230117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435BA-95E9-A071-5BBA-C0E15EDB969D}"/>
              </a:ext>
            </a:extLst>
          </p:cNvPr>
          <p:cNvSpPr txBox="1"/>
          <p:nvPr/>
        </p:nvSpPr>
        <p:spPr>
          <a:xfrm>
            <a:off x="2050662" y="1997839"/>
            <a:ext cx="80906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very much!</a:t>
            </a:r>
          </a:p>
          <a:p>
            <a:pPr algn="ctr"/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ありがとうございます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Arigato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gozaimasu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/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355738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2F8A6E-8D91-652E-C235-7C79DCAA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Japan: the location</a:t>
            </a:r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C32A5A-FB82-A2BF-4780-32B1D5B4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491" y="1635366"/>
            <a:ext cx="9715018" cy="485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9B6EA1-0E61-FEBD-A453-8BA82B6BCF72}"/>
              </a:ext>
            </a:extLst>
          </p:cNvPr>
          <p:cNvSpPr txBox="1"/>
          <p:nvPr/>
        </p:nvSpPr>
        <p:spPr>
          <a:xfrm>
            <a:off x="1238491" y="4016141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</a:t>
            </a:r>
            <a:endParaRPr kumimoji="1" lang="ja-JP" altLang="en-US" sz="24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747E5A-CFAE-11C9-BBB0-954387D01BAD}"/>
              </a:ext>
            </a:extLst>
          </p:cNvPr>
          <p:cNvSpPr txBox="1"/>
          <p:nvPr/>
        </p:nvSpPr>
        <p:spPr>
          <a:xfrm>
            <a:off x="1704454" y="2208835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</a:t>
            </a:r>
            <a:endParaRPr kumimoji="1" lang="ja-JP" altLang="en-US" sz="24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02D8F1-CCEE-B84C-7D52-EF89BD1234E3}"/>
              </a:ext>
            </a:extLst>
          </p:cNvPr>
          <p:cNvSpPr txBox="1"/>
          <p:nvPr/>
        </p:nvSpPr>
        <p:spPr>
          <a:xfrm>
            <a:off x="8395731" y="2047979"/>
            <a:ext cx="268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 America</a:t>
            </a:r>
            <a:endParaRPr kumimoji="1" lang="ja-JP" altLang="en-US" sz="24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867128-830A-57D0-5081-0BD91C97F1D9}"/>
              </a:ext>
            </a:extLst>
          </p:cNvPr>
          <p:cNvSpPr txBox="1"/>
          <p:nvPr/>
        </p:nvSpPr>
        <p:spPr>
          <a:xfrm>
            <a:off x="9328385" y="4597258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America</a:t>
            </a:r>
            <a:endParaRPr kumimoji="1" lang="ja-JP" altLang="en-US" sz="24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0344A5-6303-EB69-FD75-ECC81AEB51D9}"/>
              </a:ext>
            </a:extLst>
          </p:cNvPr>
          <p:cNvSpPr txBox="1"/>
          <p:nvPr/>
        </p:nvSpPr>
        <p:spPr>
          <a:xfrm>
            <a:off x="5812628" y="3563683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Asia-Pacific</a:t>
            </a:r>
            <a:endParaRPr kumimoji="1" lang="ja-JP" altLang="en-US" sz="24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8737195F-CC07-CBE3-38AD-44984639CEB2}"/>
              </a:ext>
            </a:extLst>
          </p:cNvPr>
          <p:cNvSpPr/>
          <p:nvPr/>
        </p:nvSpPr>
        <p:spPr>
          <a:xfrm rot="18900000">
            <a:off x="5330810" y="2781897"/>
            <a:ext cx="909731" cy="28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B847FD-8526-0C60-7208-FB9F61557A39}"/>
              </a:ext>
            </a:extLst>
          </p:cNvPr>
          <p:cNvSpPr txBox="1"/>
          <p:nvPr/>
        </p:nvSpPr>
        <p:spPr>
          <a:xfrm>
            <a:off x="5951774" y="276408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JAPAN</a:t>
            </a:r>
            <a:endParaRPr kumimoji="1" lang="ja-JP" altLang="en-US" sz="2400" b="1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6A9FCC-AB3F-D829-3719-6D358C7F8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47" t="7451" r="35019" b="35495"/>
          <a:stretch/>
        </p:blipFill>
        <p:spPr bwMode="auto">
          <a:xfrm>
            <a:off x="1955278" y="1354221"/>
            <a:ext cx="7172961" cy="53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円/楕円 11">
            <a:extLst>
              <a:ext uri="{FF2B5EF4-FFF2-40B4-BE49-F238E27FC236}">
                <a16:creationId xmlns:a16="http://schemas.microsoft.com/office/drawing/2014/main" id="{A916BF06-0796-4269-B221-237EBD6B88DB}"/>
              </a:ext>
            </a:extLst>
          </p:cNvPr>
          <p:cNvSpPr/>
          <p:nvPr/>
        </p:nvSpPr>
        <p:spPr>
          <a:xfrm rot="18575087">
            <a:off x="4742474" y="3000778"/>
            <a:ext cx="1795044" cy="391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CEE862-D645-F28C-2E5C-DB1DA7AD0974}"/>
              </a:ext>
            </a:extLst>
          </p:cNvPr>
          <p:cNvSpPr txBox="1"/>
          <p:nvPr/>
        </p:nvSpPr>
        <p:spPr>
          <a:xfrm>
            <a:off x="5969125" y="3087514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JAPAN</a:t>
            </a:r>
            <a:endParaRPr kumimoji="1" lang="ja-JP" altLang="en-US" sz="2400" b="1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0F8FEA-561A-F422-BEB9-57DE2DEEF48E}"/>
              </a:ext>
            </a:extLst>
          </p:cNvPr>
          <p:cNvSpPr txBox="1"/>
          <p:nvPr/>
        </p:nvSpPr>
        <p:spPr>
          <a:xfrm>
            <a:off x="6574214" y="3809019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Pacific Ocean</a:t>
            </a:r>
            <a:endParaRPr kumimoji="1" lang="ja-JP" altLang="en-US" sz="1600" b="1">
              <a:solidFill>
                <a:srgbClr val="00B0F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2AFDEC-B8B4-F58D-42BA-F2451EA1024F}"/>
              </a:ext>
            </a:extLst>
          </p:cNvPr>
          <p:cNvSpPr txBox="1"/>
          <p:nvPr/>
        </p:nvSpPr>
        <p:spPr>
          <a:xfrm>
            <a:off x="1955278" y="5165225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Indian Ocean</a:t>
            </a:r>
            <a:endParaRPr kumimoji="1" lang="ja-JP" altLang="en-US" sz="1600" b="1">
              <a:solidFill>
                <a:srgbClr val="00B0F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ABF8D2-936F-EC65-D31B-0DDD320A7909}"/>
              </a:ext>
            </a:extLst>
          </p:cNvPr>
          <p:cNvSpPr txBox="1"/>
          <p:nvPr/>
        </p:nvSpPr>
        <p:spPr>
          <a:xfrm>
            <a:off x="9429346" y="5897319"/>
            <a:ext cx="26412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>
                <a:latin typeface="Verdana" panose="020B0604030504040204" pitchFamily="34" charset="0"/>
              </a:rPr>
              <a:t>Maps and Flags of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err="1">
                <a:latin typeface="Verdana" panose="020B0604030504040204" pitchFamily="34" charset="0"/>
              </a:rPr>
              <a:t>Mollwide</a:t>
            </a:r>
            <a:r>
              <a:rPr kumimoji="1" lang="en-US" altLang="ja-JP" sz="1100">
                <a:latin typeface="Verdana" panose="020B0604030504040204" pitchFamily="34" charset="0"/>
              </a:rPr>
              <a:t> projection: Asia-centric</a:t>
            </a:r>
          </a:p>
          <a:p>
            <a:r>
              <a:rPr kumimoji="1" lang="en-US" altLang="ja-JP" sz="1100">
                <a:latin typeface="Verdana" panose="020B0604030504040204" pitchFamily="34" charset="0"/>
              </a:rPr>
              <a:t>https://</a:t>
            </a:r>
            <a:r>
              <a:rPr kumimoji="1" lang="en-US" altLang="ja-JP" sz="1100" err="1">
                <a:latin typeface="Verdana" panose="020B0604030504040204" pitchFamily="34" charset="0"/>
              </a:rPr>
              <a:t>www.abysse.co.jp</a:t>
            </a:r>
            <a:r>
              <a:rPr kumimoji="1" lang="en-US" altLang="ja-JP" sz="1100">
                <a:latin typeface="Verdana" panose="020B0604030504040204" pitchFamily="34" charset="0"/>
              </a:rPr>
              <a:t>/world-e/map/</a:t>
            </a:r>
            <a:r>
              <a:rPr kumimoji="1" lang="en-US" altLang="ja-JP" sz="1100" err="1">
                <a:latin typeface="Verdana" panose="020B0604030504040204" pitchFamily="34" charset="0"/>
              </a:rPr>
              <a:t>mollwide_asi_on.html</a:t>
            </a:r>
            <a:endParaRPr kumimoji="1" lang="ja-JP" altLang="en-US" sz="11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0" grpId="1" animBg="1"/>
      <p:bldP spid="11" grpId="0"/>
      <p:bldP spid="11" grpId="1"/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A22276F8-8688-A64F-ED2A-805AD53C16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254" y="377098"/>
            <a:ext cx="7772400" cy="61038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408CAD-AD68-638C-8188-8F279090A487}"/>
              </a:ext>
            </a:extLst>
          </p:cNvPr>
          <p:cNvSpPr txBox="1"/>
          <p:nvPr/>
        </p:nvSpPr>
        <p:spPr>
          <a:xfrm>
            <a:off x="5999264" y="2573784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>
                <a:latin typeface="Verdana" panose="020B0604030504040204" pitchFamily="34" charset="0"/>
              </a:rPr>
              <a:t>3,000km</a:t>
            </a:r>
            <a:endParaRPr kumimoji="1" lang="ja-JP" altLang="en-US" sz="1600" u="sng">
              <a:latin typeface="Verdana" panose="020B060403050404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8536521-65E6-98CC-A913-82A23F11AEF1}"/>
              </a:ext>
            </a:extLst>
          </p:cNvPr>
          <p:cNvCxnSpPr/>
          <p:nvPr/>
        </p:nvCxnSpPr>
        <p:spPr>
          <a:xfrm flipH="1" flipV="1">
            <a:off x="7672670" y="3428999"/>
            <a:ext cx="683580" cy="6902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9D7A55-DB54-86B9-CED3-FA096FF50FE2}"/>
              </a:ext>
            </a:extLst>
          </p:cNvPr>
          <p:cNvSpPr txBox="1"/>
          <p:nvPr/>
        </p:nvSpPr>
        <p:spPr>
          <a:xfrm>
            <a:off x="8356250" y="3971294"/>
            <a:ext cx="929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latin typeface="Verdana" panose="020B0604030504040204" pitchFamily="34" charset="0"/>
              </a:rPr>
              <a:t>Tokyo</a:t>
            </a:r>
            <a:endParaRPr kumimoji="1" lang="ja-JP" altLang="en-US" sz="2000">
              <a:latin typeface="Verdan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39420C-15B8-5D1B-D21B-A9475CCDF612}"/>
              </a:ext>
            </a:extLst>
          </p:cNvPr>
          <p:cNvSpPr txBox="1"/>
          <p:nvPr/>
        </p:nvSpPr>
        <p:spPr>
          <a:xfrm>
            <a:off x="6463825" y="4493543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latin typeface="Verdana" panose="020B0604030504040204" pitchFamily="34" charset="0"/>
              </a:rPr>
              <a:t>Osaka</a:t>
            </a:r>
            <a:endParaRPr kumimoji="1" lang="ja-JP" altLang="en-US" sz="2000">
              <a:latin typeface="Verdana" panose="020B060403050404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1E78BCB-E6C6-6CC8-8AED-35DC3D8D677E}"/>
              </a:ext>
            </a:extLst>
          </p:cNvPr>
          <p:cNvCxnSpPr>
            <a:cxnSpLocks/>
          </p:cNvCxnSpPr>
          <p:nvPr/>
        </p:nvCxnSpPr>
        <p:spPr>
          <a:xfrm flipH="1" flipV="1">
            <a:off x="6734557" y="3760802"/>
            <a:ext cx="212402" cy="766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23CD483-56D3-815B-505B-564AE03B3D81}"/>
              </a:ext>
            </a:extLst>
          </p:cNvPr>
          <p:cNvCxnSpPr>
            <a:cxnSpLocks/>
          </p:cNvCxnSpPr>
          <p:nvPr/>
        </p:nvCxnSpPr>
        <p:spPr>
          <a:xfrm flipH="1" flipV="1">
            <a:off x="7878336" y="1406370"/>
            <a:ext cx="548935" cy="7844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4E2644-B364-CE89-3441-4051A0A14557}"/>
              </a:ext>
            </a:extLst>
          </p:cNvPr>
          <p:cNvSpPr txBox="1"/>
          <p:nvPr/>
        </p:nvSpPr>
        <p:spPr>
          <a:xfrm>
            <a:off x="8356250" y="1979064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latin typeface="Verdana" panose="020B0604030504040204" pitchFamily="34" charset="0"/>
              </a:rPr>
              <a:t>Sapporo</a:t>
            </a:r>
            <a:endParaRPr kumimoji="1" lang="ja-JP" altLang="en-US" sz="1400">
              <a:latin typeface="Verdana" panose="020B0604030504040204" pitchFamily="34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AC7897A-3460-BB2F-CD77-E2469489079A}"/>
              </a:ext>
            </a:extLst>
          </p:cNvPr>
          <p:cNvCxnSpPr>
            <a:cxnSpLocks/>
          </p:cNvCxnSpPr>
          <p:nvPr/>
        </p:nvCxnSpPr>
        <p:spPr>
          <a:xfrm flipH="1" flipV="1">
            <a:off x="7891769" y="2687528"/>
            <a:ext cx="464481" cy="2447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BE9F50-2FA3-0D5A-2116-3F588099576E}"/>
              </a:ext>
            </a:extLst>
          </p:cNvPr>
          <p:cNvSpPr txBox="1"/>
          <p:nvPr/>
        </p:nvSpPr>
        <p:spPr>
          <a:xfrm>
            <a:off x="8341304" y="2766251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latin typeface="Verdana" panose="020B0604030504040204" pitchFamily="34" charset="0"/>
              </a:rPr>
              <a:t>Sendai</a:t>
            </a:r>
            <a:endParaRPr kumimoji="1" lang="ja-JP" altLang="en-US" sz="1400">
              <a:latin typeface="Verdan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5A6BDBB-7905-7DB7-C1CA-B02E360BE1D4}"/>
              </a:ext>
            </a:extLst>
          </p:cNvPr>
          <p:cNvSpPr txBox="1"/>
          <p:nvPr/>
        </p:nvSpPr>
        <p:spPr>
          <a:xfrm>
            <a:off x="3989772" y="4119239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latin typeface="Verdana" panose="020B0604030504040204" pitchFamily="34" charset="0"/>
              </a:rPr>
              <a:t>Fukuoka</a:t>
            </a:r>
            <a:endParaRPr kumimoji="1" lang="ja-JP" altLang="en-US" sz="1400">
              <a:latin typeface="Verdana" panose="020B0604030504040204" pitchFamily="34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0696C19-0EE8-6E6B-3C48-E17B156672EA}"/>
              </a:ext>
            </a:extLst>
          </p:cNvPr>
          <p:cNvCxnSpPr>
            <a:cxnSpLocks/>
          </p:cNvCxnSpPr>
          <p:nvPr/>
        </p:nvCxnSpPr>
        <p:spPr>
          <a:xfrm flipV="1">
            <a:off x="4867326" y="4105166"/>
            <a:ext cx="682308" cy="1987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4237DEF-3B58-8420-6A11-7B35C6171BB6}"/>
              </a:ext>
            </a:extLst>
          </p:cNvPr>
          <p:cNvCxnSpPr>
            <a:cxnSpLocks/>
          </p:cNvCxnSpPr>
          <p:nvPr/>
        </p:nvCxnSpPr>
        <p:spPr>
          <a:xfrm flipH="1" flipV="1">
            <a:off x="4957794" y="5939161"/>
            <a:ext cx="673679" cy="1242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FB34EFF-730C-2960-82F0-1663C67F95C2}"/>
              </a:ext>
            </a:extLst>
          </p:cNvPr>
          <p:cNvSpPr txBox="1"/>
          <p:nvPr/>
        </p:nvSpPr>
        <p:spPr>
          <a:xfrm>
            <a:off x="5595982" y="5878783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latin typeface="Verdana" panose="020B0604030504040204" pitchFamily="34" charset="0"/>
              </a:rPr>
              <a:t>Naha</a:t>
            </a:r>
            <a:endParaRPr kumimoji="1" lang="ja-JP" altLang="en-US" sz="1400">
              <a:latin typeface="Verdana" panose="020B060403050404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F1B263A0-F6E7-B54C-6C3F-B4D3DB938BC5}"/>
              </a:ext>
            </a:extLst>
          </p:cNvPr>
          <p:cNvCxnSpPr/>
          <p:nvPr/>
        </p:nvCxnSpPr>
        <p:spPr>
          <a:xfrm flipV="1">
            <a:off x="3989772" y="861134"/>
            <a:ext cx="3901997" cy="538698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EF3DFE-2F70-45A4-B414-649473A82801}"/>
              </a:ext>
            </a:extLst>
          </p:cNvPr>
          <p:cNvSpPr txBox="1"/>
          <p:nvPr/>
        </p:nvSpPr>
        <p:spPr>
          <a:xfrm>
            <a:off x="9434737" y="6488668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latin typeface="Verdana" panose="020B0604030504040204" pitchFamily="34" charset="0"/>
              </a:rPr>
              <a:t>Google Map</a:t>
            </a:r>
            <a:endParaRPr kumimoji="1" lang="ja-JP" altLang="en-US" sz="1400">
              <a:latin typeface="Verdana" panose="020B0604030504040204" pitchFamily="34" charset="0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864577FC-2ACC-8E6E-7155-8B7D7455AF25}"/>
              </a:ext>
            </a:extLst>
          </p:cNvPr>
          <p:cNvCxnSpPr>
            <a:cxnSpLocks/>
          </p:cNvCxnSpPr>
          <p:nvPr/>
        </p:nvCxnSpPr>
        <p:spPr>
          <a:xfrm flipV="1">
            <a:off x="7344344" y="4303905"/>
            <a:ext cx="1082927" cy="44129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1208CAD-F69A-9818-F219-66478BDABC57}"/>
              </a:ext>
            </a:extLst>
          </p:cNvPr>
          <p:cNvSpPr txBox="1"/>
          <p:nvPr/>
        </p:nvSpPr>
        <p:spPr>
          <a:xfrm>
            <a:off x="7705877" y="4587561"/>
            <a:ext cx="89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>
                <a:latin typeface="Verdana" panose="020B0604030504040204" pitchFamily="34" charset="0"/>
              </a:rPr>
              <a:t>500km</a:t>
            </a:r>
            <a:endParaRPr kumimoji="1" lang="ja-JP" altLang="en-US" sz="1600" u="sng">
              <a:latin typeface="Verdana" panose="020B060403050404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D110B1-3328-EC89-327A-B7EB267C20E0}"/>
              </a:ext>
            </a:extLst>
          </p:cNvPr>
          <p:cNvSpPr txBox="1"/>
          <p:nvPr/>
        </p:nvSpPr>
        <p:spPr>
          <a:xfrm>
            <a:off x="605215" y="561656"/>
            <a:ext cx="6521337" cy="12003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  <a:r>
              <a:rPr kumimoji="1" lang="en-US" altLang="ja-JP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1" lang="en-US" altLang="ja-JP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125 million </a:t>
            </a:r>
            <a:r>
              <a:rPr kumimoji="1" lang="en-US" altLang="ja-JP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[in 2023]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12</a:t>
            </a:r>
            <a:r>
              <a:rPr kumimoji="1" lang="en-US" altLang="ja-JP" sz="1600" baseline="30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kumimoji="1" lang="en-US" altLang="ja-JP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</a:t>
            </a:r>
            <a:r>
              <a:rPr kumimoji="1" lang="en-US" altLang="ja-JP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1" lang="en-US" altLang="ja-JP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378,000 km2 </a:t>
            </a:r>
            <a:r>
              <a:rPr kumimoji="1" lang="en-US" altLang="ja-JP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(146,000 mi2) [in 2020]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62</a:t>
            </a:r>
            <a:r>
              <a:rPr kumimoji="1" lang="en-US" altLang="ja-JP" sz="1600" baseline="30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kumimoji="1" lang="en-US" altLang="ja-JP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world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3004E6-BED3-71ED-04F4-A9B0291699E4}"/>
              </a:ext>
            </a:extLst>
          </p:cNvPr>
          <p:cNvSpPr txBox="1"/>
          <p:nvPr/>
        </p:nvSpPr>
        <p:spPr>
          <a:xfrm>
            <a:off x="9147172" y="491369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JAPAN</a:t>
            </a:r>
            <a:endParaRPr kumimoji="1" lang="ja-JP" altLang="en-US" sz="24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E054A9-8537-953A-2A4E-9302BB48D843}"/>
              </a:ext>
            </a:extLst>
          </p:cNvPr>
          <p:cNvSpPr txBox="1"/>
          <p:nvPr/>
        </p:nvSpPr>
        <p:spPr>
          <a:xfrm>
            <a:off x="8671443" y="4278298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(Capital)</a:t>
            </a:r>
            <a:endParaRPr kumimoji="1" lang="ja-JP" altLang="en-US" sz="11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8866CF-8C12-C4AB-9FBF-7F62535D9982}"/>
              </a:ext>
            </a:extLst>
          </p:cNvPr>
          <p:cNvSpPr txBox="1"/>
          <p:nvPr/>
        </p:nvSpPr>
        <p:spPr>
          <a:xfrm>
            <a:off x="6194004" y="3055090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>
                <a:solidFill>
                  <a:srgbClr val="FF0000"/>
                </a:solidFill>
                <a:latin typeface="Verdana" panose="020B0604030504040204" pitchFamily="34" charset="0"/>
              </a:rPr>
              <a:t>Kyoto</a:t>
            </a:r>
            <a:endParaRPr kumimoji="1" lang="ja-JP" altLang="en-US" sz="1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6C10E31-B745-404A-38C4-F085D243D0BA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578084" y="3362867"/>
            <a:ext cx="239370" cy="2822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F61FC2-BC9E-52EC-C39B-4D9D6794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The Internet in Japan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572621-D1F9-3FD5-F012-A5C75AFA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History</a:t>
            </a:r>
          </a:p>
          <a:p>
            <a:pPr lvl="1"/>
            <a:r>
              <a:rPr lang="en-US" altLang="ja-JP"/>
              <a:t>1984	Started in academia (UUCP-based)</a:t>
            </a:r>
          </a:p>
          <a:p>
            <a:pPr lvl="2"/>
            <a:r>
              <a:rPr lang="en-US" altLang="ja-JP"/>
              <a:t>Keio University, Tokyo Institute of Technology, and Tokyo University</a:t>
            </a:r>
          </a:p>
          <a:p>
            <a:pPr lvl="1"/>
            <a:r>
              <a:rPr lang="en-US" altLang="ja-JP"/>
              <a:t>1988	Connected via Internet Protocol (IP)</a:t>
            </a:r>
          </a:p>
          <a:p>
            <a:pPr lvl="1"/>
            <a:r>
              <a:rPr lang="en-US" altLang="ja-JP"/>
              <a:t>1993	Commercial business started</a:t>
            </a:r>
          </a:p>
          <a:p>
            <a:pPr lvl="2"/>
            <a:r>
              <a:rPr lang="en-US" altLang="ja-JP"/>
              <a:t>AT&amp;T Jens and Internet Initiative (IIJ) </a:t>
            </a:r>
          </a:p>
          <a:p>
            <a:r>
              <a:rPr lang="en-US" altLang="ja-JP"/>
              <a:t>In 2023</a:t>
            </a:r>
          </a:p>
          <a:p>
            <a:pPr lvl="1"/>
            <a:r>
              <a:rPr lang="en-US" altLang="ja-JP"/>
              <a:t>A few hundreds of Internet Service Providers (ISPs)</a:t>
            </a:r>
          </a:p>
          <a:p>
            <a:pPr lvl="1"/>
            <a:r>
              <a:rPr lang="en-US" altLang="ja-JP"/>
              <a:t>4 mobile network operators (MNOs)</a:t>
            </a:r>
          </a:p>
          <a:p>
            <a:pPr lvl="1"/>
            <a:r>
              <a:rPr lang="en-US" altLang="ja-JP"/>
              <a:t>4 (commercial) internet exchanges (IXPs)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308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78C06F9-D282-A15A-193C-14297B61D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55289"/>
              </p:ext>
            </p:extLst>
          </p:nvPr>
        </p:nvGraphicFramePr>
        <p:xfrm>
          <a:off x="408372" y="1039261"/>
          <a:ext cx="508945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18">
                  <a:extLst>
                    <a:ext uri="{9D8B030D-6E8A-4147-A177-3AD203B41FA5}">
                      <a16:colId xmlns:a16="http://schemas.microsoft.com/office/drawing/2014/main" val="1077294720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104507369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3350144399"/>
                    </a:ext>
                  </a:extLst>
                </a:gridCol>
              </a:tblGrid>
              <a:tr h="208068">
                <a:tc>
                  <a:txBody>
                    <a:bodyPr/>
                    <a:lstStyle/>
                    <a:p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Company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Service name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8430"/>
                  </a:ext>
                </a:extLst>
              </a:tr>
              <a:tr h="20806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Softbank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Softbank </a:t>
                      </a:r>
                      <a:r>
                        <a:rPr kumimoji="1" lang="en-US" altLang="ja-JP" sz="1600" err="1">
                          <a:latin typeface="Helvetica" pitchFamily="2" charset="0"/>
                        </a:rPr>
                        <a:t>Hikari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58076"/>
                  </a:ext>
                </a:extLst>
              </a:tr>
              <a:tr h="20806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2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NTT resonant 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OCN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52222"/>
                  </a:ext>
                </a:extLst>
              </a:tr>
              <a:tr h="20806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3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NTT </a:t>
                      </a:r>
                      <a:r>
                        <a:rPr kumimoji="1" lang="en-US" altLang="ja-JP" sz="1600" err="1">
                          <a:latin typeface="Helvetica" pitchFamily="2" charset="0"/>
                        </a:rPr>
                        <a:t>docomo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Docomo </a:t>
                      </a:r>
                      <a:r>
                        <a:rPr kumimoji="1" lang="en-US" altLang="ja-JP" sz="1600" err="1">
                          <a:latin typeface="Helvetica" pitchFamily="2" charset="0"/>
                        </a:rPr>
                        <a:t>Hikari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69906"/>
                  </a:ext>
                </a:extLst>
              </a:tr>
              <a:tr h="20806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4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Sony Network Communications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So-net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00949"/>
                  </a:ext>
                </a:extLst>
              </a:tr>
              <a:tr h="20806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5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err="1">
                          <a:latin typeface="Helvetica" pitchFamily="2" charset="0"/>
                        </a:rPr>
                        <a:t>Biglobe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err="1">
                          <a:latin typeface="Helvetica" pitchFamily="2" charset="0"/>
                        </a:rPr>
                        <a:t>Biglobe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05184"/>
                  </a:ext>
                </a:extLst>
              </a:tr>
              <a:tr h="20806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6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err="1">
                          <a:latin typeface="Helvetica" pitchFamily="2" charset="0"/>
                        </a:rPr>
                        <a:t>Optage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err="1">
                          <a:latin typeface="Helvetica" pitchFamily="2" charset="0"/>
                        </a:rPr>
                        <a:t>eo</a:t>
                      </a:r>
                      <a:r>
                        <a:rPr kumimoji="1" lang="en-US" altLang="ja-JP" sz="1600">
                          <a:latin typeface="Helvetica" pitchFamily="2" charset="0"/>
                        </a:rPr>
                        <a:t> </a:t>
                      </a:r>
                      <a:r>
                        <a:rPr kumimoji="1" lang="en-US" altLang="ja-JP" sz="1600" err="1">
                          <a:latin typeface="Helvetica" pitchFamily="2" charset="0"/>
                        </a:rPr>
                        <a:t>Hikari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854483"/>
                  </a:ext>
                </a:extLst>
              </a:tr>
              <a:tr h="20806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7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KDDI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au </a:t>
                      </a:r>
                      <a:r>
                        <a:rPr kumimoji="1" lang="en-US" altLang="ja-JP" sz="1600" err="1">
                          <a:latin typeface="Helvetica" pitchFamily="2" charset="0"/>
                        </a:rPr>
                        <a:t>Hikari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617526"/>
                  </a:ext>
                </a:extLst>
              </a:tr>
              <a:tr h="20806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8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Nifty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@Nifty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174479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AAE5412F-4357-1693-CF4F-8AF5D37E5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79934"/>
              </p:ext>
            </p:extLst>
          </p:nvPr>
        </p:nvGraphicFramePr>
        <p:xfrm>
          <a:off x="6418062" y="1039261"/>
          <a:ext cx="536211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50">
                  <a:extLst>
                    <a:ext uri="{9D8B030D-6E8A-4147-A177-3AD203B41FA5}">
                      <a16:colId xmlns:a16="http://schemas.microsoft.com/office/drawing/2014/main" val="1077294720"/>
                    </a:ext>
                  </a:extLst>
                </a:gridCol>
                <a:gridCol w="2974020">
                  <a:extLst>
                    <a:ext uri="{9D8B030D-6E8A-4147-A177-3AD203B41FA5}">
                      <a16:colId xmlns:a16="http://schemas.microsoft.com/office/drawing/2014/main" val="104507369"/>
                    </a:ext>
                  </a:extLst>
                </a:gridCol>
                <a:gridCol w="1970844">
                  <a:extLst>
                    <a:ext uri="{9D8B030D-6E8A-4147-A177-3AD203B41FA5}">
                      <a16:colId xmlns:a16="http://schemas.microsoft.com/office/drawing/2014/main" val="3350144399"/>
                    </a:ext>
                  </a:extLst>
                </a:gridCol>
              </a:tblGrid>
              <a:tr h="225952">
                <a:tc>
                  <a:txBody>
                    <a:bodyPr/>
                    <a:lstStyle/>
                    <a:p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Company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Service name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8430"/>
                  </a:ext>
                </a:extLst>
              </a:tr>
              <a:tr h="2431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NTT Docomo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err="1">
                          <a:latin typeface="Helvetica" pitchFamily="2" charset="0"/>
                        </a:rPr>
                        <a:t>docomo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58076"/>
                  </a:ext>
                </a:extLst>
              </a:tr>
              <a:tr h="2431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2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KDDI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au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52222"/>
                  </a:ext>
                </a:extLst>
              </a:tr>
              <a:tr h="2431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3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Softbank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Softbank Mobile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69906"/>
                  </a:ext>
                </a:extLst>
              </a:tr>
              <a:tr h="2431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4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Rakuten Mobile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Rakuten Mobile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00949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8B59A9-45B2-9F80-6AC0-A9605601CAA0}"/>
              </a:ext>
            </a:extLst>
          </p:cNvPr>
          <p:cNvSpPr txBox="1"/>
          <p:nvPr/>
        </p:nvSpPr>
        <p:spPr>
          <a:xfrm>
            <a:off x="7015356" y="281963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latin typeface="Helvetica" pitchFamily="2" charset="0"/>
              </a:rPr>
              <a:t>Mobile Network Operators (MNOs)</a:t>
            </a:r>
            <a:endParaRPr kumimoji="1" lang="ja-JP" altLang="en-US" b="1">
              <a:latin typeface="Helvetica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82EC6E-0724-C401-71A9-24F2F3CCDF7A}"/>
              </a:ext>
            </a:extLst>
          </p:cNvPr>
          <p:cNvSpPr txBox="1"/>
          <p:nvPr/>
        </p:nvSpPr>
        <p:spPr>
          <a:xfrm>
            <a:off x="240339" y="4220273"/>
            <a:ext cx="542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latin typeface="Helvetica" pitchFamily="2" charset="0"/>
              </a:rPr>
              <a:t>Top 8 Internet Service Providers (ISPs) on FTTH</a:t>
            </a:r>
            <a:endParaRPr kumimoji="1" lang="ja-JP" altLang="en-US" b="1">
              <a:latin typeface="Helvetica" pitchFamily="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DAB3C8-CC52-72F2-FDA7-36ED7CFD1F9E}"/>
              </a:ext>
            </a:extLst>
          </p:cNvPr>
          <p:cNvSpPr txBox="1"/>
          <p:nvPr/>
        </p:nvSpPr>
        <p:spPr>
          <a:xfrm>
            <a:off x="216495" y="5750055"/>
            <a:ext cx="52813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>
                <a:latin typeface="Verdana" panose="020B0604030504040204" pitchFamily="34" charset="0"/>
              </a:rPr>
              <a:t>Multi-Media Research Institute: </a:t>
            </a:r>
            <a:r>
              <a:rPr lang="ja-JP" altLang="en-US" sz="1400">
                <a:latin typeface="Verdana" panose="020B0604030504040204" pitchFamily="34" charset="0"/>
              </a:rPr>
              <a:t>https://www.m2ri.jp/e/</a:t>
            </a:r>
            <a:endParaRPr lang="en-US" altLang="ja-JP" sz="1400">
              <a:latin typeface="Verdana" panose="020B0604030504040204" pitchFamily="34" charset="0"/>
            </a:endParaRPr>
          </a:p>
          <a:p>
            <a:r>
              <a:rPr lang="en-US" altLang="ja-JP" sz="1400">
                <a:latin typeface="Verdana" panose="020B0604030504040204" pitchFamily="34" charset="0"/>
              </a:rPr>
              <a:t>Press Release:  https://www.m2ri.jp/release/</a:t>
            </a:r>
            <a:r>
              <a:rPr lang="en-US" altLang="ja-JP" sz="1400" err="1">
                <a:latin typeface="Verdana" panose="020B0604030504040204" pitchFamily="34" charset="0"/>
              </a:rPr>
              <a:t>detail.html?id</a:t>
            </a:r>
            <a:r>
              <a:rPr lang="en-US" altLang="ja-JP" sz="1400">
                <a:latin typeface="Verdana" panose="020B0604030504040204" pitchFamily="34" charset="0"/>
              </a:rPr>
              <a:t>=579 on 8 Jun 2023 (in Japanese) </a:t>
            </a:r>
            <a:endParaRPr lang="ja-JP" altLang="en-US" sz="1400">
              <a:latin typeface="Verdana" panose="020B0604030504040204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0F586E74-07C6-4E15-99A5-86D202AB7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28083"/>
              </p:ext>
            </p:extLst>
          </p:nvPr>
        </p:nvGraphicFramePr>
        <p:xfrm>
          <a:off x="6436768" y="3382073"/>
          <a:ext cx="536211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50">
                  <a:extLst>
                    <a:ext uri="{9D8B030D-6E8A-4147-A177-3AD203B41FA5}">
                      <a16:colId xmlns:a16="http://schemas.microsoft.com/office/drawing/2014/main" val="1077294720"/>
                    </a:ext>
                  </a:extLst>
                </a:gridCol>
                <a:gridCol w="2974020">
                  <a:extLst>
                    <a:ext uri="{9D8B030D-6E8A-4147-A177-3AD203B41FA5}">
                      <a16:colId xmlns:a16="http://schemas.microsoft.com/office/drawing/2014/main" val="104507369"/>
                    </a:ext>
                  </a:extLst>
                </a:gridCol>
                <a:gridCol w="1970844">
                  <a:extLst>
                    <a:ext uri="{9D8B030D-6E8A-4147-A177-3AD203B41FA5}">
                      <a16:colId xmlns:a16="http://schemas.microsoft.com/office/drawing/2014/main" val="3350144399"/>
                    </a:ext>
                  </a:extLst>
                </a:gridCol>
              </a:tblGrid>
              <a:tr h="225952">
                <a:tc>
                  <a:txBody>
                    <a:bodyPr/>
                    <a:lstStyle/>
                    <a:p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Company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Year to start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8430"/>
                  </a:ext>
                </a:extLst>
              </a:tr>
              <a:tr h="2431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JPIX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1997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58076"/>
                  </a:ext>
                </a:extLst>
              </a:tr>
              <a:tr h="2431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2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JPNAP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2001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52222"/>
                  </a:ext>
                </a:extLst>
              </a:tr>
              <a:tr h="2431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3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BBIX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2002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69906"/>
                  </a:ext>
                </a:extLst>
              </a:tr>
              <a:tr h="2431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>
                          <a:latin typeface="Helvetica" pitchFamily="2" charset="0"/>
                        </a:rPr>
                        <a:t>4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Equinix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>
                          <a:latin typeface="Helvetica" pitchFamily="2" charset="0"/>
                        </a:rPr>
                        <a:t>2007</a:t>
                      </a:r>
                      <a:endParaRPr kumimoji="1" lang="ja-JP" altLang="en-US" sz="160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00949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8902FA-20D7-4A0A-4B32-5E7413151C4C}"/>
              </a:ext>
            </a:extLst>
          </p:cNvPr>
          <p:cNvSpPr txBox="1"/>
          <p:nvPr/>
        </p:nvSpPr>
        <p:spPr>
          <a:xfrm>
            <a:off x="7470608" y="521959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latin typeface="Helvetica" pitchFamily="2" charset="0"/>
              </a:rPr>
              <a:t>Internet Exchanges (IXPs)</a:t>
            </a:r>
            <a:endParaRPr kumimoji="1" lang="ja-JP" altLang="en-US" b="1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7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E1BC3-C3D7-2F23-EA46-608A0059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Internet Penetration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1F454B-2E94-B929-0EA1-97ECB899C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/>
              <a:t>Internet usage rate (Individuals):		</a:t>
            </a:r>
            <a:r>
              <a:rPr lang="en-US" altLang="ja-JP" b="1"/>
              <a:t>82.9% </a:t>
            </a:r>
            <a:r>
              <a:rPr lang="en-US" altLang="ja-JP"/>
              <a:t>[1]</a:t>
            </a:r>
          </a:p>
          <a:p>
            <a:r>
              <a:rPr lang="en-US" altLang="ja-JP"/>
              <a:t>Nation-wide development rate of optical fibers:	</a:t>
            </a:r>
            <a:r>
              <a:rPr lang="en-US" altLang="ja-JP" b="1"/>
              <a:t>99.3% </a:t>
            </a:r>
            <a:r>
              <a:rPr lang="en-US" altLang="ja-JP"/>
              <a:t>[1]</a:t>
            </a:r>
          </a:p>
          <a:p>
            <a:r>
              <a:rPr lang="en-US" altLang="ja-JP"/>
              <a:t>Number of broadband subscribers:		</a:t>
            </a:r>
            <a:r>
              <a:rPr lang="en-US" altLang="ja-JP" b="1"/>
              <a:t>43.8 million </a:t>
            </a:r>
            <a:r>
              <a:rPr lang="en-US" altLang="ja-JP"/>
              <a:t>[2]</a:t>
            </a:r>
          </a:p>
          <a:p>
            <a:pPr lvl="1"/>
            <a:r>
              <a:rPr lang="en-US" altLang="ja-JP"/>
              <a:t>ISP (FTTH):	36.6 million</a:t>
            </a:r>
          </a:p>
          <a:p>
            <a:pPr lvl="1"/>
            <a:r>
              <a:rPr lang="en-US" altLang="ja-JP"/>
              <a:t>CATV (HFC+FTTH): 6.5 million</a:t>
            </a:r>
          </a:p>
          <a:p>
            <a:r>
              <a:rPr lang="en-US" altLang="ja-JP"/>
              <a:t>Mobile broadband subscribers (4G/5G):	</a:t>
            </a:r>
            <a:r>
              <a:rPr lang="en-US" altLang="ja-JP" b="1"/>
              <a:t>184 million </a:t>
            </a:r>
            <a:r>
              <a:rPr lang="en-US" altLang="ja-JP"/>
              <a:t>[2]</a:t>
            </a:r>
          </a:p>
          <a:p>
            <a:endParaRPr lang="en-US" altLang="ja-JP"/>
          </a:p>
          <a:p>
            <a:pPr marL="0" indent="0" algn="l">
              <a:buNone/>
            </a:pPr>
            <a:r>
              <a:rPr lang="en-US" altLang="ja-JP" sz="1300" b="0" i="0" u="none" strike="noStrike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[1] White paper 2022, Information and Communications in Japan by MIC </a:t>
            </a:r>
          </a:p>
          <a:p>
            <a:pPr marL="0" indent="0" algn="l">
              <a:buNone/>
            </a:pPr>
            <a:r>
              <a:rPr lang="en-US" altLang="ja-JP" sz="1300" b="0" i="0" u="none" strike="noStrike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[2] Press release by MIC: </a:t>
            </a:r>
          </a:p>
          <a:p>
            <a:pPr marL="457200" lvl="1" indent="0">
              <a:buNone/>
            </a:pPr>
            <a:r>
              <a:rPr lang="en-US" altLang="ja-JP" sz="1300" b="0" i="0" u="none" strike="noStrike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https://</a:t>
            </a:r>
            <a:r>
              <a:rPr lang="en-US" altLang="ja-JP" sz="1300" b="0" i="0" u="none" strike="noStrike" err="1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www.soumu.go.jp</a:t>
            </a:r>
            <a:r>
              <a:rPr lang="en-US" altLang="ja-JP" sz="1300" b="0" i="0" u="none" strike="noStrike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/</a:t>
            </a:r>
            <a:r>
              <a:rPr lang="en-US" altLang="ja-JP" sz="1300" b="0" i="0" u="none" strike="noStrike" err="1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menu_news</a:t>
            </a:r>
            <a:r>
              <a:rPr lang="en-US" altLang="ja-JP" sz="1300" b="0" i="0" u="none" strike="noStrike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/s-news/01kiban04_02000220.html</a:t>
            </a:r>
            <a:endParaRPr lang="en-US" altLang="ja-JP" sz="1700" b="0" i="0" u="none" strike="noStrike">
              <a:solidFill>
                <a:srgbClr val="000000"/>
              </a:solidFill>
              <a:effectLst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8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94AC2DF-1521-C149-8267-9FCC0E25B4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568971"/>
            <a:ext cx="7772400" cy="4182778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F0E0BC85-C591-4DAE-EEB7-E209B8F9F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573" y="681037"/>
            <a:ext cx="1168140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E</a:t>
            </a:r>
            <a:r>
              <a:rPr kumimoji="1" lang="en-US" altLang="ja-JP">
                <a:latin typeface="Verdana" panose="020B0604030504040204" pitchFamily="34" charset="0"/>
              </a:rPr>
              <a:t>stimated broadband Internet traffic </a:t>
            </a:r>
            <a:r>
              <a:rPr kumimoji="1" lang="en-US" altLang="ja-JP" sz="2000">
                <a:latin typeface="Verdana" panose="020B0604030504040204" pitchFamily="34" charset="0"/>
              </a:rPr>
              <a:t>in May 2023</a:t>
            </a:r>
            <a:endParaRPr kumimoji="1" lang="en-US" altLang="ja-JP">
              <a:latin typeface="Verdana" panose="020B0604030504040204" pitchFamily="34" charset="0"/>
            </a:endParaRP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74262896-1A4C-585C-71ED-A0DB4F20D0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573" y="1427890"/>
            <a:ext cx="8250657" cy="821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>
                <a:latin typeface="Verdana" panose="020B0604030504040204" pitchFamily="34" charset="0"/>
              </a:rPr>
              <a:t>Download:	</a:t>
            </a:r>
            <a:r>
              <a:rPr kumimoji="1" lang="en-US" altLang="ja-JP" b="1">
                <a:latin typeface="Verdana" panose="020B0604030504040204" pitchFamily="34" charset="0"/>
              </a:rPr>
              <a:t>30.5Tbps</a:t>
            </a:r>
            <a:r>
              <a:rPr kumimoji="1" lang="en-US" altLang="ja-JP">
                <a:latin typeface="Verdana" panose="020B0604030504040204" pitchFamily="34" charset="0"/>
              </a:rPr>
              <a:t>, </a:t>
            </a:r>
            <a:r>
              <a:rPr kumimoji="1" lang="en-US" altLang="ja-JP" b="1">
                <a:latin typeface="Verdana" panose="020B0604030504040204" pitchFamily="34" charset="0"/>
              </a:rPr>
              <a:t>17.4% </a:t>
            </a:r>
            <a:r>
              <a:rPr kumimoji="1" lang="en-US" altLang="ja-JP">
                <a:latin typeface="Verdana" panose="020B0604030504040204" pitchFamily="34" charset="0"/>
              </a:rPr>
              <a:t>increase (YoY)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>
                <a:latin typeface="Verdana" panose="020B0604030504040204" pitchFamily="34" charset="0"/>
              </a:rPr>
              <a:t>Upload:	  </a:t>
            </a:r>
            <a:r>
              <a:rPr kumimoji="1" lang="en-US" altLang="ja-JP" b="1">
                <a:latin typeface="Verdana" panose="020B0604030504040204" pitchFamily="34" charset="0"/>
              </a:rPr>
              <a:t>3.4Tbps</a:t>
            </a:r>
            <a:r>
              <a:rPr kumimoji="1" lang="en-US" altLang="ja-JP">
                <a:latin typeface="Verdana" panose="020B0604030504040204" pitchFamily="34" charset="0"/>
              </a:rPr>
              <a:t>, </a:t>
            </a:r>
            <a:r>
              <a:rPr kumimoji="1" lang="en-US" altLang="ja-JP" b="1">
                <a:latin typeface="Verdana" panose="020B0604030504040204" pitchFamily="34" charset="0"/>
              </a:rPr>
              <a:t>11.0% </a:t>
            </a:r>
            <a:r>
              <a:rPr kumimoji="1" lang="en-US" altLang="ja-JP">
                <a:latin typeface="Verdana" panose="020B0604030504040204" pitchFamily="34" charset="0"/>
              </a:rPr>
              <a:t>increase (YoY)</a:t>
            </a:r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25DF16-37BB-4B60-11FC-5C182190DDC7}"/>
              </a:ext>
            </a:extLst>
          </p:cNvPr>
          <p:cNvSpPr txBox="1"/>
          <p:nvPr/>
        </p:nvSpPr>
        <p:spPr>
          <a:xfrm>
            <a:off x="2385968" y="6290084"/>
            <a:ext cx="806310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Verdana" panose="020B0604030504040204" pitchFamily="34" charset="0"/>
              </a:rPr>
              <a:t>https://</a:t>
            </a:r>
            <a:r>
              <a:rPr kumimoji="1" lang="en-US" altLang="ja-JP" sz="1200" err="1">
                <a:latin typeface="Verdana" panose="020B0604030504040204" pitchFamily="34" charset="0"/>
              </a:rPr>
              <a:t>www.soumu.go.jp</a:t>
            </a:r>
            <a:r>
              <a:rPr kumimoji="1" lang="en-US" altLang="ja-JP" sz="1200">
                <a:latin typeface="Verdana" panose="020B0604030504040204" pitchFamily="34" charset="0"/>
              </a:rPr>
              <a:t>/</a:t>
            </a:r>
            <a:r>
              <a:rPr kumimoji="1" lang="en-US" altLang="ja-JP" sz="1200" err="1">
                <a:latin typeface="Verdana" panose="020B0604030504040204" pitchFamily="34" charset="0"/>
              </a:rPr>
              <a:t>menu_news</a:t>
            </a:r>
            <a:r>
              <a:rPr kumimoji="1" lang="en-US" altLang="ja-JP" sz="1200">
                <a:latin typeface="Verdana" panose="020B0604030504040204" pitchFamily="34" charset="0"/>
              </a:rPr>
              <a:t>/s-news/01kiban04_02000226.html (in Japanese, the latest)</a:t>
            </a:r>
          </a:p>
          <a:p>
            <a:r>
              <a:rPr kumimoji="1" lang="en-US" altLang="ja-JP" sz="1200">
                <a:latin typeface="Verdana" panose="020B0604030504040204" pitchFamily="34" charset="0"/>
              </a:rPr>
              <a:t>https://</a:t>
            </a:r>
            <a:r>
              <a:rPr kumimoji="1" lang="en-US" altLang="ja-JP" sz="1200" err="1">
                <a:latin typeface="Verdana" panose="020B0604030504040204" pitchFamily="34" charset="0"/>
              </a:rPr>
              <a:t>www.soumu.go.jp</a:t>
            </a:r>
            <a:r>
              <a:rPr kumimoji="1" lang="en-US" altLang="ja-JP" sz="1200">
                <a:latin typeface="Verdana" panose="020B0604030504040204" pitchFamily="34" charset="0"/>
              </a:rPr>
              <a:t>/</a:t>
            </a:r>
            <a:r>
              <a:rPr kumimoji="1" lang="en-US" altLang="ja-JP" sz="1200" err="1">
                <a:latin typeface="Verdana" panose="020B0604030504040204" pitchFamily="34" charset="0"/>
              </a:rPr>
              <a:t>main_sosiki</a:t>
            </a:r>
            <a:r>
              <a:rPr kumimoji="1" lang="en-US" altLang="ja-JP" sz="1200">
                <a:latin typeface="Verdana" panose="020B0604030504040204" pitchFamily="34" charset="0"/>
              </a:rPr>
              <a:t>/</a:t>
            </a:r>
            <a:r>
              <a:rPr kumimoji="1" lang="en-US" altLang="ja-JP" sz="1200" err="1">
                <a:latin typeface="Verdana" panose="020B0604030504040204" pitchFamily="34" charset="0"/>
              </a:rPr>
              <a:t>joho_tsusin</a:t>
            </a:r>
            <a:r>
              <a:rPr kumimoji="1" lang="en-US" altLang="ja-JP" sz="1200">
                <a:latin typeface="Verdana" panose="020B0604030504040204" pitchFamily="34" charset="0"/>
              </a:rPr>
              <a:t>/</a:t>
            </a:r>
            <a:r>
              <a:rPr kumimoji="1" lang="en-US" altLang="ja-JP" sz="1200" err="1">
                <a:latin typeface="Verdana" panose="020B0604030504040204" pitchFamily="34" charset="0"/>
              </a:rPr>
              <a:t>eng</a:t>
            </a:r>
            <a:r>
              <a:rPr kumimoji="1" lang="en-US" altLang="ja-JP" sz="1200">
                <a:latin typeface="Verdana" panose="020B0604030504040204" pitchFamily="34" charset="0"/>
              </a:rPr>
              <a:t>/</a:t>
            </a:r>
            <a:r>
              <a:rPr kumimoji="1" lang="en-US" altLang="ja-JP" sz="1200" err="1">
                <a:latin typeface="Verdana" panose="020B0604030504040204" pitchFamily="34" charset="0"/>
              </a:rPr>
              <a:t>pressrelease</a:t>
            </a:r>
            <a:r>
              <a:rPr kumimoji="1" lang="en-US" altLang="ja-JP" sz="1200">
                <a:latin typeface="Verdana" panose="020B0604030504040204" pitchFamily="34" charset="0"/>
              </a:rPr>
              <a:t>/2023/2/15_01.html (in English)</a:t>
            </a:r>
            <a:endParaRPr kumimoji="1" lang="ja-JP" altLang="en-US" sz="1200">
              <a:latin typeface="Verdana" panose="020B0604030504040204" pitchFamily="34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40A9AC0-2732-6BBE-FE9A-DD5021839B8C}"/>
              </a:ext>
            </a:extLst>
          </p:cNvPr>
          <p:cNvSpPr/>
          <p:nvPr/>
        </p:nvSpPr>
        <p:spPr>
          <a:xfrm>
            <a:off x="8481060" y="2800350"/>
            <a:ext cx="1501140" cy="1028700"/>
          </a:xfrm>
          <a:prstGeom prst="wedgeRoundRectCallout">
            <a:avLst>
              <a:gd name="adj1" fmla="val -70748"/>
              <a:gd name="adj2" fmla="val -2638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FF0000"/>
                </a:solidFill>
              </a:rPr>
              <a:t>Download:</a:t>
            </a:r>
          </a:p>
          <a:p>
            <a:r>
              <a:rPr lang="en-US" b="1" dirty="0">
                <a:solidFill>
                  <a:srgbClr val="FF0000"/>
                </a:solidFill>
              </a:rPr>
              <a:t>30.5Tbps</a:t>
            </a:r>
          </a:p>
          <a:p>
            <a:r>
              <a:rPr lang="en-US" b="1" dirty="0">
                <a:solidFill>
                  <a:srgbClr val="FF0000"/>
                </a:solidFill>
              </a:rPr>
              <a:t>(+17.4%)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00F235BA-A637-6F34-CE34-E61210CF7D9B}"/>
              </a:ext>
            </a:extLst>
          </p:cNvPr>
          <p:cNvSpPr/>
          <p:nvPr/>
        </p:nvSpPr>
        <p:spPr>
          <a:xfrm>
            <a:off x="8494861" y="4393790"/>
            <a:ext cx="1501140" cy="898300"/>
          </a:xfrm>
          <a:prstGeom prst="wedgeRoundRectCallout">
            <a:avLst>
              <a:gd name="adj1" fmla="val -80647"/>
              <a:gd name="adj2" fmla="val 536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70C0"/>
                </a:solidFill>
              </a:rPr>
              <a:t>Upload:</a:t>
            </a:r>
          </a:p>
          <a:p>
            <a:r>
              <a:rPr lang="en-US" b="1" dirty="0">
                <a:solidFill>
                  <a:srgbClr val="0070C0"/>
                </a:solidFill>
              </a:rPr>
              <a:t>3.4Tbps</a:t>
            </a:r>
          </a:p>
          <a:p>
            <a:r>
              <a:rPr lang="en-US" b="1" dirty="0">
                <a:solidFill>
                  <a:srgbClr val="0070C0"/>
                </a:solidFill>
              </a:rPr>
              <a:t>(+11.0%)</a:t>
            </a:r>
          </a:p>
        </p:txBody>
      </p:sp>
    </p:spTree>
    <p:extLst>
      <p:ext uri="{BB962C8B-B14F-4D97-AF65-F5344CB8AC3E}">
        <p14:creationId xmlns:p14="http://schemas.microsoft.com/office/powerpoint/2010/main" val="55876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6D6BF6D-53A9-D1A6-AC97-7F0AB42D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79" y="1156331"/>
            <a:ext cx="6894040" cy="478429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3BAC97-27C5-1055-30F8-116556F2B05D}"/>
              </a:ext>
            </a:extLst>
          </p:cNvPr>
          <p:cNvSpPr txBox="1"/>
          <p:nvPr/>
        </p:nvSpPr>
        <p:spPr>
          <a:xfrm>
            <a:off x="1920030" y="6121019"/>
            <a:ext cx="835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Verdana" panose="020B0604030504040204" pitchFamily="34" charset="0"/>
              </a:rPr>
              <a:t>Traffic data is collected by INTERNET MULTIFEED CO. from the web sites of each IXP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Verdana" panose="020B0604030504040204" pitchFamily="34" charset="0"/>
              </a:rPr>
              <a:t>Traffic data of JPIX has been published since 1997, and JPNAP since 2001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Verdana" panose="020B0604030504040204" pitchFamily="34" charset="0"/>
              </a:rPr>
              <a:t>BBIX started to publish traffic data since 2021  (Equinix does not publish so far)</a:t>
            </a:r>
            <a:endParaRPr kumimoji="1" lang="ja-JP" altLang="en-US" sz="1200">
              <a:latin typeface="Verdana" panose="020B060403050404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0F3BB3-EC27-0961-E73A-71FED645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206"/>
          </a:xfrm>
        </p:spPr>
        <p:txBody>
          <a:bodyPr>
            <a:normAutofit fontScale="90000"/>
          </a:bodyPr>
          <a:lstStyle/>
          <a:p>
            <a:r>
              <a:rPr kumimoji="1" lang="en-US" altLang="ja-JP" b="1">
                <a:ea typeface="Verdana" panose="020B0604030504040204" pitchFamily="34" charset="0"/>
              </a:rPr>
              <a:t>Traffic trend of 3 major IXPs in Japan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254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1256</Words>
  <Application>Microsoft Macintosh PowerPoint</Application>
  <PresentationFormat>Widescreen</PresentationFormat>
  <Paragraphs>275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游ゴシック</vt:lpstr>
      <vt:lpstr>Arial</vt:lpstr>
      <vt:lpstr>Calibri</vt:lpstr>
      <vt:lpstr>Helvetica</vt:lpstr>
      <vt:lpstr>Verdana</vt:lpstr>
      <vt:lpstr>office theme</vt:lpstr>
      <vt:lpstr>Internet Landscape of Japan -- from IXP perspective --</vt:lpstr>
      <vt:lpstr>Self-introduction: Katsuyasu Toyama</vt:lpstr>
      <vt:lpstr>Japan: the location</vt:lpstr>
      <vt:lpstr>PowerPoint Presentation</vt:lpstr>
      <vt:lpstr>The Internet in Japan</vt:lpstr>
      <vt:lpstr>PowerPoint Presentation</vt:lpstr>
      <vt:lpstr>Internet Penetration</vt:lpstr>
      <vt:lpstr>Estimated broadband Internet traffic in May 2023</vt:lpstr>
      <vt:lpstr>Traffic trend of 3 major IXPs in Japan</vt:lpstr>
      <vt:lpstr>IPv6/IPv4 ratio at JPNAP</vt:lpstr>
      <vt:lpstr>Internet topologies</vt:lpstr>
      <vt:lpstr>Submarine cable systems and their landing areas</vt:lpstr>
      <vt:lpstr>Internet topology</vt:lpstr>
      <vt:lpstr>ASN ratio: domestic vs international</vt:lpstr>
      <vt:lpstr>Peering policy</vt:lpstr>
      <vt:lpstr>Recent topics in Japan </vt:lpstr>
      <vt:lpstr>Recent topics in Japan </vt:lpstr>
      <vt:lpstr>The rise of the live streaming</vt:lpstr>
      <vt:lpstr>The rise of the live streaming</vt:lpstr>
      <vt:lpstr>The rise of the live streaming</vt:lpstr>
      <vt:lpstr>The rise of the live streaming</vt:lpstr>
      <vt:lpstr>Recent topics </vt:lpstr>
      <vt:lpstr>The third hub of Japan is growing</vt:lpstr>
      <vt:lpstr>The third hub of Japan is growing</vt:lpstr>
      <vt:lpstr>The third hub of Japan is growing</vt:lpstr>
      <vt:lpstr>The key success factors</vt:lpstr>
      <vt:lpstr>One last comment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Katsuyasu Toyama</cp:lastModifiedBy>
  <cp:revision>5</cp:revision>
  <dcterms:created xsi:type="dcterms:W3CDTF">2023-08-11T07:47:05Z</dcterms:created>
  <dcterms:modified xsi:type="dcterms:W3CDTF">2023-09-10T16:05:33Z</dcterms:modified>
</cp:coreProperties>
</file>